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2"/>
  </p:notesMasterIdLst>
  <p:handoutMasterIdLst>
    <p:handoutMasterId r:id="rId63"/>
  </p:handoutMasterIdLst>
  <p:sldIdLst>
    <p:sldId id="770" r:id="rId2"/>
    <p:sldId id="1220" r:id="rId3"/>
    <p:sldId id="1221" r:id="rId4"/>
    <p:sldId id="445" r:id="rId5"/>
    <p:sldId id="553" r:id="rId6"/>
    <p:sldId id="443" r:id="rId7"/>
    <p:sldId id="685" r:id="rId8"/>
    <p:sldId id="542" r:id="rId9"/>
    <p:sldId id="1218" r:id="rId10"/>
    <p:sldId id="455" r:id="rId11"/>
    <p:sldId id="615" r:id="rId12"/>
    <p:sldId id="411" r:id="rId13"/>
    <p:sldId id="1222" r:id="rId14"/>
    <p:sldId id="1219" r:id="rId15"/>
    <p:sldId id="447" r:id="rId16"/>
    <p:sldId id="377" r:id="rId17"/>
    <p:sldId id="773" r:id="rId18"/>
    <p:sldId id="373" r:id="rId19"/>
    <p:sldId id="807" r:id="rId20"/>
    <p:sldId id="374" r:id="rId21"/>
    <p:sldId id="467" r:id="rId22"/>
    <p:sldId id="319" r:id="rId23"/>
    <p:sldId id="376" r:id="rId24"/>
    <p:sldId id="320" r:id="rId25"/>
    <p:sldId id="406" r:id="rId26"/>
    <p:sldId id="259" r:id="rId27"/>
    <p:sldId id="1216" r:id="rId28"/>
    <p:sldId id="554" r:id="rId29"/>
    <p:sldId id="261" r:id="rId30"/>
    <p:sldId id="262" r:id="rId31"/>
    <p:sldId id="265" r:id="rId32"/>
    <p:sldId id="269" r:id="rId33"/>
    <p:sldId id="270" r:id="rId34"/>
    <p:sldId id="271" r:id="rId35"/>
    <p:sldId id="272" r:id="rId36"/>
    <p:sldId id="274" r:id="rId37"/>
    <p:sldId id="275" r:id="rId38"/>
    <p:sldId id="273" r:id="rId39"/>
    <p:sldId id="347" r:id="rId40"/>
    <p:sldId id="277" r:id="rId41"/>
    <p:sldId id="1213" r:id="rId42"/>
    <p:sldId id="1169" r:id="rId43"/>
    <p:sldId id="639" r:id="rId44"/>
    <p:sldId id="641" r:id="rId45"/>
    <p:sldId id="1068" r:id="rId46"/>
    <p:sldId id="1071" r:id="rId47"/>
    <p:sldId id="1210" r:id="rId48"/>
    <p:sldId id="679" r:id="rId49"/>
    <p:sldId id="643" r:id="rId50"/>
    <p:sldId id="1214" r:id="rId51"/>
    <p:sldId id="1209" r:id="rId52"/>
    <p:sldId id="756" r:id="rId53"/>
    <p:sldId id="1195" r:id="rId54"/>
    <p:sldId id="710" r:id="rId55"/>
    <p:sldId id="704" r:id="rId56"/>
    <p:sldId id="707" r:id="rId57"/>
    <p:sldId id="808" r:id="rId58"/>
    <p:sldId id="1104" r:id="rId59"/>
    <p:sldId id="754" r:id="rId60"/>
    <p:sldId id="755" r:id="rId61"/>
  </p:sldIdLst>
  <p:sldSz cx="9144000" cy="6858000" type="screen4x3"/>
  <p:notesSz cx="7010400" cy="9296400"/>
  <p:defaultTextStyle>
    <a:defPPr>
      <a:defRPr lang="en-US"/>
    </a:defPPr>
    <a:lvl1pPr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757" autoAdjust="0"/>
  </p:normalViewPr>
  <p:slideViewPr>
    <p:cSldViewPr>
      <p:cViewPr varScale="1">
        <p:scale>
          <a:sx n="111" d="100"/>
          <a:sy n="111" d="100"/>
        </p:scale>
        <p:origin x="165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2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68"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Magliola" userId="263156ef-be53-4309-85d6-09877da2cde1" providerId="ADAL" clId="{785980D8-E667-43E9-8226-EFB8CAAC8262}"/>
    <pc:docChg chg="modSld">
      <pc:chgData name="Laura Magliola" userId="263156ef-be53-4309-85d6-09877da2cde1" providerId="ADAL" clId="{785980D8-E667-43E9-8226-EFB8CAAC8262}" dt="2025-06-17T19:13:37.793" v="3" actId="20577"/>
      <pc:docMkLst>
        <pc:docMk/>
      </pc:docMkLst>
      <pc:sldChg chg="modSp mod">
        <pc:chgData name="Laura Magliola" userId="263156ef-be53-4309-85d6-09877da2cde1" providerId="ADAL" clId="{785980D8-E667-43E9-8226-EFB8CAAC8262}" dt="2025-06-17T19:13:37.793" v="3" actId="20577"/>
        <pc:sldMkLst>
          <pc:docMk/>
          <pc:sldMk cId="0" sldId="770"/>
        </pc:sldMkLst>
        <pc:spChg chg="mod">
          <ac:chgData name="Laura Magliola" userId="263156ef-be53-4309-85d6-09877da2cde1" providerId="ADAL" clId="{785980D8-E667-43E9-8226-EFB8CAAC8262}" dt="2025-06-17T19:13:37.793" v="3" actId="20577"/>
          <ac:spMkLst>
            <pc:docMk/>
            <pc:sldMk cId="0" sldId="770"/>
            <ac:spMk id="4099" creationId="{3F368A48-6F08-6C03-621B-43D290B0970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54BA3ABE-A2C9-2F78-BA4F-EF62CA3E2D91}"/>
              </a:ext>
            </a:extLst>
          </p:cNvPr>
          <p:cNvSpPr>
            <a:spLocks noGrp="1" noChangeArrowheads="1"/>
          </p:cNvSpPr>
          <p:nvPr>
            <p:ph type="body" sz="quarter" idx="3"/>
          </p:nvPr>
        </p:nvSpPr>
        <p:spPr bwMode="auto">
          <a:xfrm>
            <a:off x="934932" y="4415156"/>
            <a:ext cx="5140537" cy="4183697"/>
          </a:xfrm>
          <a:prstGeom prst="rect">
            <a:avLst/>
          </a:prstGeom>
          <a:noFill/>
          <a:ln>
            <a:noFill/>
          </a:ln>
          <a:effectLst/>
        </p:spPr>
        <p:txBody>
          <a:bodyPr vert="horz" wrap="square" lIns="92204" tIns="45293" rIns="92204" bIns="4529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5" name="Rectangle 3">
            <a:extLst>
              <a:ext uri="{FF2B5EF4-FFF2-40B4-BE49-F238E27FC236}">
                <a16:creationId xmlns:a16="http://schemas.microsoft.com/office/drawing/2014/main" id="{4756ABEE-06B1-C6C6-E6F1-78F0D71E0B3F}"/>
              </a:ext>
            </a:extLst>
          </p:cNvPr>
          <p:cNvSpPr>
            <a:spLocks noGrp="1" noRot="1" noChangeAspect="1" noChangeArrowheads="1" noTextEdit="1"/>
          </p:cNvSpPr>
          <p:nvPr>
            <p:ph type="sldImg" idx="2"/>
          </p:nvPr>
        </p:nvSpPr>
        <p:spPr bwMode="auto">
          <a:xfrm>
            <a:off x="1190625" y="703263"/>
            <a:ext cx="4629150" cy="34734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BB6C362B-513C-C470-D48F-916E2045417B}"/>
              </a:ext>
            </a:extLst>
          </p:cNvPr>
          <p:cNvSpPr>
            <a:spLocks noGrp="1" noRot="1" noChangeAspect="1" noChangeArrowheads="1" noTextEdit="1"/>
          </p:cNvSpPr>
          <p:nvPr>
            <p:ph type="sldImg"/>
          </p:nvPr>
        </p:nvSpPr>
        <p:spPr>
          <a:ln/>
        </p:spPr>
      </p:sp>
      <p:sp>
        <p:nvSpPr>
          <p:cNvPr id="5123" name="Rectangle 3">
            <a:extLst>
              <a:ext uri="{FF2B5EF4-FFF2-40B4-BE49-F238E27FC236}">
                <a16:creationId xmlns:a16="http://schemas.microsoft.com/office/drawing/2014/main" id="{97210294-52F0-5025-1602-B9AC83240F2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0AF4F224-B6DB-4BFB-5F73-113F524821C7}"/>
              </a:ext>
            </a:extLst>
          </p:cNvPr>
          <p:cNvSpPr>
            <a:spLocks noGrp="1" noRot="1" noChangeAspect="1" noChangeArrowheads="1" noTextEdit="1"/>
          </p:cNvSpPr>
          <p:nvPr>
            <p:ph type="sldImg"/>
          </p:nvPr>
        </p:nvSpPr>
        <p:spPr>
          <a:ln/>
        </p:spPr>
      </p:sp>
      <p:sp>
        <p:nvSpPr>
          <p:cNvPr id="97283" name="Rectangle 3">
            <a:extLst>
              <a:ext uri="{FF2B5EF4-FFF2-40B4-BE49-F238E27FC236}">
                <a16:creationId xmlns:a16="http://schemas.microsoft.com/office/drawing/2014/main" id="{70A413F2-4EE6-4AE6-CFB6-2B688723301A}"/>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104F9AEC-E278-6787-919D-745207AC7773}"/>
              </a:ext>
            </a:extLst>
          </p:cNvPr>
          <p:cNvSpPr>
            <a:spLocks noGrp="1" noRot="1" noChangeAspect="1" noChangeArrowheads="1" noTextEdit="1"/>
          </p:cNvSpPr>
          <p:nvPr>
            <p:ph type="sldImg"/>
          </p:nvPr>
        </p:nvSpPr>
        <p:spPr>
          <a:ln/>
        </p:spPr>
      </p:sp>
      <p:sp>
        <p:nvSpPr>
          <p:cNvPr id="117763" name="Rectangle 3">
            <a:extLst>
              <a:ext uri="{FF2B5EF4-FFF2-40B4-BE49-F238E27FC236}">
                <a16:creationId xmlns:a16="http://schemas.microsoft.com/office/drawing/2014/main" id="{EE223123-66D4-4A63-5111-96A0C2BE1711}"/>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7CB9E819-5F7C-150A-D0AF-4CA478A6C209}"/>
              </a:ext>
            </a:extLst>
          </p:cNvPr>
          <p:cNvSpPr>
            <a:spLocks noGrp="1" noRot="1" noChangeAspect="1" noChangeArrowheads="1" noTextEdit="1"/>
          </p:cNvSpPr>
          <p:nvPr>
            <p:ph type="sldImg"/>
          </p:nvPr>
        </p:nvSpPr>
        <p:spPr>
          <a:ln/>
        </p:spPr>
      </p:sp>
      <p:sp>
        <p:nvSpPr>
          <p:cNvPr id="120835" name="Rectangle 3">
            <a:extLst>
              <a:ext uri="{FF2B5EF4-FFF2-40B4-BE49-F238E27FC236}">
                <a16:creationId xmlns:a16="http://schemas.microsoft.com/office/drawing/2014/main" id="{22481D5D-74A3-3EFD-4401-67E2C0EEDA1E}"/>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58227229-D68B-188B-BF3B-27050135FBBD}"/>
              </a:ext>
            </a:extLst>
          </p:cNvPr>
          <p:cNvSpPr>
            <a:spLocks noGrp="1" noRot="1" noChangeAspect="1" noChangeArrowheads="1" noTextEdit="1"/>
          </p:cNvSpPr>
          <p:nvPr>
            <p:ph type="sldImg"/>
          </p:nvPr>
        </p:nvSpPr>
        <p:spPr>
          <a:ln/>
        </p:spPr>
      </p:sp>
      <p:sp>
        <p:nvSpPr>
          <p:cNvPr id="122883" name="Rectangle 3">
            <a:extLst>
              <a:ext uri="{FF2B5EF4-FFF2-40B4-BE49-F238E27FC236}">
                <a16:creationId xmlns:a16="http://schemas.microsoft.com/office/drawing/2014/main" id="{4AA20788-B916-542D-E67E-79E4505D1C4C}"/>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176" indent="-171176" defTabSz="912937" eaLnBrk="1" fontAlgn="auto" hangingPunct="1">
              <a:spcBef>
                <a:spcPts val="0"/>
              </a:spcBef>
              <a:spcAft>
                <a:spcPts val="0"/>
              </a:spcAft>
              <a:buFont typeface="Arial" panose="020B0604020202020204" pitchFamily="34" charset="0"/>
              <a:buChar char="•"/>
              <a:defRPr/>
            </a:pPr>
            <a:r>
              <a:rPr lang="en-US" dirty="0">
                <a:latin typeface="+mn-lt"/>
              </a:rPr>
              <a:t>Similar to the study we did in 2019 with mental health providers</a:t>
            </a:r>
          </a:p>
          <a:p>
            <a:pPr marL="171176" indent="-171176" defTabSz="912937" eaLnBrk="1" fontAlgn="auto" hangingPunct="1">
              <a:spcBef>
                <a:spcPts val="0"/>
              </a:spcBef>
              <a:spcAft>
                <a:spcPts val="0"/>
              </a:spcAft>
              <a:buFont typeface="Arial" panose="020B0604020202020204" pitchFamily="34" charset="0"/>
              <a:buChar char="•"/>
              <a:defRPr/>
            </a:pPr>
            <a:r>
              <a:rPr lang="en-US" dirty="0">
                <a:latin typeface="+mn-lt"/>
              </a:rPr>
              <a:t>Enhanced it with video case critiques and clinical practice activities that students could use with their clients</a:t>
            </a:r>
          </a:p>
          <a:p>
            <a:pPr marL="171176" indent="-171176" defTabSz="912937" eaLnBrk="1" fontAlgn="auto" hangingPunct="1">
              <a:spcBef>
                <a:spcPts val="0"/>
              </a:spcBef>
              <a:spcAft>
                <a:spcPts val="0"/>
              </a:spcAft>
              <a:buFont typeface="Arial" panose="020B0604020202020204" pitchFamily="34" charset="0"/>
              <a:buChar char="•"/>
              <a:defRPr/>
            </a:pPr>
            <a:endParaRPr lang="en-US" dirty="0">
              <a:latin typeface="+mn-lt"/>
            </a:endParaRPr>
          </a:p>
          <a:p>
            <a:pPr marL="171176" indent="-171176" defTabSz="912937" eaLnBrk="1" fontAlgn="auto" hangingPunct="1">
              <a:spcBef>
                <a:spcPts val="0"/>
              </a:spcBef>
              <a:spcAft>
                <a:spcPts val="0"/>
              </a:spcAft>
              <a:buFont typeface="Arial" panose="020B0604020202020204" pitchFamily="34" charset="0"/>
              <a:buChar char="•"/>
              <a:defRPr/>
            </a:pPr>
            <a:endParaRPr lang="en-US" dirty="0">
              <a:latin typeface="+mn-lt"/>
            </a:endParaRPr>
          </a:p>
          <a:p>
            <a:pPr marL="171176" indent="-171176" defTabSz="912937" eaLnBrk="1" fontAlgn="auto" hangingPunct="1">
              <a:spcBef>
                <a:spcPts val="0"/>
              </a:spcBef>
              <a:spcAft>
                <a:spcPts val="0"/>
              </a:spcAft>
              <a:buFont typeface="Arial" panose="020B0604020202020204" pitchFamily="34" charset="0"/>
              <a:buChar char="•"/>
              <a:defRPr/>
            </a:pPr>
            <a:endParaRPr lang="en-US" dirty="0">
              <a:latin typeface="+mn-lt"/>
            </a:endParaRPr>
          </a:p>
          <a:p>
            <a:endParaRPr lang="en-US" dirty="0"/>
          </a:p>
        </p:txBody>
      </p:sp>
      <p:sp>
        <p:nvSpPr>
          <p:cNvPr id="4" name="Slide Number Placeholder 3"/>
          <p:cNvSpPr>
            <a:spLocks noGrp="1"/>
          </p:cNvSpPr>
          <p:nvPr>
            <p:ph type="sldNum" sz="quarter" idx="5"/>
          </p:nvPr>
        </p:nvSpPr>
        <p:spPr/>
        <p:txBody>
          <a:bodyPr lIns="91294" tIns="45647" rIns="91294" bIns="45647"/>
          <a:lstStyle/>
          <a:p>
            <a:fld id="{E22C22A2-D077-42F5-9FBC-2A237FA27FD1}" type="slidenum">
              <a:rPr lang="en-US" smtClean="0"/>
              <a:t>53</a:t>
            </a:fld>
            <a:endParaRPr lang="en-US"/>
          </a:p>
        </p:txBody>
      </p:sp>
    </p:spTree>
    <p:extLst>
      <p:ext uri="{BB962C8B-B14F-4D97-AF65-F5344CB8AC3E}">
        <p14:creationId xmlns:p14="http://schemas.microsoft.com/office/powerpoint/2010/main" val="1647893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4B6130D7-A609-5705-975D-941F34D8C32B}"/>
              </a:ext>
            </a:extLst>
          </p:cNvPr>
          <p:cNvSpPr>
            <a:spLocks noGrp="1" noRot="1" noChangeAspect="1" noChangeArrowheads="1" noTextEdit="1"/>
          </p:cNvSpPr>
          <p:nvPr>
            <p:ph type="sldImg"/>
          </p:nvPr>
        </p:nvSpPr>
        <p:spPr>
          <a:ln/>
        </p:spPr>
      </p:sp>
      <p:sp>
        <p:nvSpPr>
          <p:cNvPr id="33795" name="Rectangle 3">
            <a:extLst>
              <a:ext uri="{FF2B5EF4-FFF2-40B4-BE49-F238E27FC236}">
                <a16:creationId xmlns:a16="http://schemas.microsoft.com/office/drawing/2014/main" id="{1D510FC3-CFE7-3635-C38B-4D70D32FFD37}"/>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EE21196B-5274-7092-A3C4-2A5E70B03BCF}"/>
              </a:ext>
            </a:extLst>
          </p:cNvPr>
          <p:cNvSpPr>
            <a:spLocks noGrp="1" noRot="1" noChangeAspect="1" noChangeArrowheads="1" noTextEdit="1"/>
          </p:cNvSpPr>
          <p:nvPr>
            <p:ph type="sldImg"/>
          </p:nvPr>
        </p:nvSpPr>
        <p:spPr>
          <a:ln/>
        </p:spPr>
      </p:sp>
      <p:sp>
        <p:nvSpPr>
          <p:cNvPr id="59395" name="Rectangle 3">
            <a:extLst>
              <a:ext uri="{FF2B5EF4-FFF2-40B4-BE49-F238E27FC236}">
                <a16:creationId xmlns:a16="http://schemas.microsoft.com/office/drawing/2014/main" id="{E86BC37F-031B-0AAA-42D9-4F81893BAB74}"/>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FFE3E2E-851C-271D-34EF-4B9A58452519}"/>
              </a:ext>
            </a:extLst>
          </p:cNvPr>
          <p:cNvSpPr>
            <a:spLocks noGrp="1" noRot="1" noChangeAspect="1" noChangeArrowheads="1" noTextEdit="1"/>
          </p:cNvSpPr>
          <p:nvPr>
            <p:ph type="sldImg"/>
          </p:nvPr>
        </p:nvSpPr>
        <p:spPr>
          <a:ln/>
        </p:spPr>
      </p:sp>
      <p:sp>
        <p:nvSpPr>
          <p:cNvPr id="15363" name="Rectangle 3">
            <a:extLst>
              <a:ext uri="{FF2B5EF4-FFF2-40B4-BE49-F238E27FC236}">
                <a16:creationId xmlns:a16="http://schemas.microsoft.com/office/drawing/2014/main" id="{8A055F47-9F97-8855-FBB8-C7965027A5E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lIns="91294" tIns="45647" rIns="91294" bIns="45647"/>
          <a:lstStyle/>
          <a:p>
            <a:fld id="{E22C22A2-D077-42F5-9FBC-2A237FA27FD1}" type="slidenum">
              <a:rPr lang="en-US" smtClean="0"/>
              <a:t>19</a:t>
            </a:fld>
            <a:endParaRPr lang="en-US"/>
          </a:p>
        </p:txBody>
      </p:sp>
    </p:spTree>
    <p:extLst>
      <p:ext uri="{BB962C8B-B14F-4D97-AF65-F5344CB8AC3E}">
        <p14:creationId xmlns:p14="http://schemas.microsoft.com/office/powerpoint/2010/main" val="2875818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BE1AEF9-3169-B68F-6848-67458DCA55C9}"/>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823AF5D9-3E65-A953-DC78-810428925D49}"/>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10E5982C-12B8-855F-A89E-AEBAC631F50A}"/>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ABC458FE-8D45-2A3B-21A2-937F931FD66C}"/>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0FAF9A3B-C11C-14C9-2FD4-E00F80E1DA8D}"/>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82EA6B7D-66D0-92D8-9244-067AA4B0EDBF}"/>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C1D083F4-F248-6831-B87F-CACC56687223}"/>
              </a:ext>
            </a:extLst>
          </p:cNvPr>
          <p:cNvSpPr>
            <a:spLocks noGrp="1" noRot="1" noChangeAspect="1" noChangeArrowheads="1" noTextEdit="1"/>
          </p:cNvSpPr>
          <p:nvPr>
            <p:ph type="sldImg"/>
          </p:nvPr>
        </p:nvSpPr>
        <p:spPr>
          <a:ln/>
        </p:spPr>
      </p:sp>
      <p:sp>
        <p:nvSpPr>
          <p:cNvPr id="115715" name="Rectangle 3">
            <a:extLst>
              <a:ext uri="{FF2B5EF4-FFF2-40B4-BE49-F238E27FC236}">
                <a16:creationId xmlns:a16="http://schemas.microsoft.com/office/drawing/2014/main" id="{433D2050-7169-BFD1-41AB-26E0824C53AB}"/>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FCC8780B-5B0C-5951-3A02-BDBCC022D2CB}"/>
              </a:ext>
            </a:extLst>
          </p:cNvPr>
          <p:cNvSpPr>
            <a:spLocks/>
          </p:cNvSpPr>
          <p:nvPr/>
        </p:nvSpPr>
        <p:spPr bwMode="auto">
          <a:xfrm>
            <a:off x="3024188" y="46038"/>
            <a:ext cx="3144837" cy="1046162"/>
          </a:xfrm>
          <a:custGeom>
            <a:avLst/>
            <a:gdLst>
              <a:gd name="T0" fmla="*/ 2147483646 w 1981"/>
              <a:gd name="T1" fmla="*/ 2147483646 h 659"/>
              <a:gd name="T2" fmla="*/ 2147483646 w 1981"/>
              <a:gd name="T3" fmla="*/ 2147483646 h 659"/>
              <a:gd name="T4" fmla="*/ 2147483646 w 1981"/>
              <a:gd name="T5" fmla="*/ 2147483646 h 659"/>
              <a:gd name="T6" fmla="*/ 2147483646 w 1981"/>
              <a:gd name="T7" fmla="*/ 2147483646 h 659"/>
              <a:gd name="T8" fmla="*/ 2147483646 w 1981"/>
              <a:gd name="T9" fmla="*/ 2147483646 h 659"/>
              <a:gd name="T10" fmla="*/ 2147483646 w 1981"/>
              <a:gd name="T11" fmla="*/ 2147483646 h 659"/>
              <a:gd name="T12" fmla="*/ 2147483646 w 1981"/>
              <a:gd name="T13" fmla="*/ 2147483646 h 659"/>
              <a:gd name="T14" fmla="*/ 2147483646 w 1981"/>
              <a:gd name="T15" fmla="*/ 2147483646 h 659"/>
              <a:gd name="T16" fmla="*/ 2147483646 w 1981"/>
              <a:gd name="T17" fmla="*/ 2147483646 h 659"/>
              <a:gd name="T18" fmla="*/ 2147483646 w 1981"/>
              <a:gd name="T19" fmla="*/ 0 h 659"/>
              <a:gd name="T20" fmla="*/ 2147483646 w 1981"/>
              <a:gd name="T21" fmla="*/ 2147483646 h 659"/>
              <a:gd name="T22" fmla="*/ 2147483646 w 1981"/>
              <a:gd name="T23" fmla="*/ 2147483646 h 659"/>
              <a:gd name="T24" fmla="*/ 2147483646 w 1981"/>
              <a:gd name="T25" fmla="*/ 2147483646 h 659"/>
              <a:gd name="T26" fmla="*/ 2147483646 w 1981"/>
              <a:gd name="T27" fmla="*/ 2147483646 h 659"/>
              <a:gd name="T28" fmla="*/ 2147483646 w 1981"/>
              <a:gd name="T29" fmla="*/ 2147483646 h 659"/>
              <a:gd name="T30" fmla="*/ 2147483646 w 1981"/>
              <a:gd name="T31" fmla="*/ 2147483646 h 659"/>
              <a:gd name="T32" fmla="*/ 2147483646 w 1981"/>
              <a:gd name="T33" fmla="*/ 2147483646 h 659"/>
              <a:gd name="T34" fmla="*/ 2147483646 w 1981"/>
              <a:gd name="T35" fmla="*/ 2147483646 h 659"/>
              <a:gd name="T36" fmla="*/ 2147483646 w 1981"/>
              <a:gd name="T37" fmla="*/ 2147483646 h 659"/>
              <a:gd name="T38" fmla="*/ 2147483646 w 1981"/>
              <a:gd name="T39" fmla="*/ 2147483646 h 659"/>
              <a:gd name="T40" fmla="*/ 2147483646 w 1981"/>
              <a:gd name="T41" fmla="*/ 2147483646 h 659"/>
              <a:gd name="T42" fmla="*/ 2147483646 w 1981"/>
              <a:gd name="T43" fmla="*/ 2147483646 h 659"/>
              <a:gd name="T44" fmla="*/ 2147483646 w 1981"/>
              <a:gd name="T45" fmla="*/ 2147483646 h 659"/>
              <a:gd name="T46" fmla="*/ 2147483646 w 1981"/>
              <a:gd name="T47" fmla="*/ 2147483646 h 659"/>
              <a:gd name="T48" fmla="*/ 2147483646 w 1981"/>
              <a:gd name="T49" fmla="*/ 2147483646 h 659"/>
              <a:gd name="T50" fmla="*/ 2147483646 w 1981"/>
              <a:gd name="T51" fmla="*/ 2147483646 h 659"/>
              <a:gd name="T52" fmla="*/ 2147483646 w 1981"/>
              <a:gd name="T53" fmla="*/ 2147483646 h 659"/>
              <a:gd name="T54" fmla="*/ 2147483646 w 1981"/>
              <a:gd name="T55" fmla="*/ 2147483646 h 659"/>
              <a:gd name="T56" fmla="*/ 0 w 1981"/>
              <a:gd name="T57" fmla="*/ 2147483646 h 659"/>
              <a:gd name="T58" fmla="*/ 0 w 1981"/>
              <a:gd name="T59" fmla="*/ 2147483646 h 659"/>
              <a:gd name="T60" fmla="*/ 0 w 1981"/>
              <a:gd name="T61" fmla="*/ 2147483646 h 659"/>
              <a:gd name="T62" fmla="*/ 2147483646 w 1981"/>
              <a:gd name="T63" fmla="*/ 2147483646 h 659"/>
              <a:gd name="T64" fmla="*/ 2147483646 w 1981"/>
              <a:gd name="T65" fmla="*/ 2147483646 h 659"/>
              <a:gd name="T66" fmla="*/ 2147483646 w 1981"/>
              <a:gd name="T67" fmla="*/ 2147483646 h 6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81" h="659">
                <a:moveTo>
                  <a:pt x="26" y="107"/>
                </a:moveTo>
                <a:lnTo>
                  <a:pt x="42" y="100"/>
                </a:lnTo>
                <a:lnTo>
                  <a:pt x="717" y="100"/>
                </a:lnTo>
                <a:lnTo>
                  <a:pt x="767" y="64"/>
                </a:lnTo>
                <a:lnTo>
                  <a:pt x="801" y="44"/>
                </a:lnTo>
                <a:lnTo>
                  <a:pt x="835" y="28"/>
                </a:lnTo>
                <a:lnTo>
                  <a:pt x="877" y="18"/>
                </a:lnTo>
                <a:lnTo>
                  <a:pt x="917" y="9"/>
                </a:lnTo>
                <a:lnTo>
                  <a:pt x="960" y="4"/>
                </a:lnTo>
                <a:lnTo>
                  <a:pt x="1014" y="0"/>
                </a:lnTo>
                <a:lnTo>
                  <a:pt x="1076" y="9"/>
                </a:lnTo>
                <a:lnTo>
                  <a:pt x="1133" y="24"/>
                </a:lnTo>
                <a:lnTo>
                  <a:pt x="1174" y="44"/>
                </a:lnTo>
                <a:lnTo>
                  <a:pt x="1219" y="64"/>
                </a:lnTo>
                <a:lnTo>
                  <a:pt x="1247" y="82"/>
                </a:lnTo>
                <a:lnTo>
                  <a:pt x="1273" y="103"/>
                </a:lnTo>
                <a:lnTo>
                  <a:pt x="1919" y="100"/>
                </a:lnTo>
                <a:lnTo>
                  <a:pt x="1941" y="105"/>
                </a:lnTo>
                <a:lnTo>
                  <a:pt x="1956" y="116"/>
                </a:lnTo>
                <a:lnTo>
                  <a:pt x="1970" y="146"/>
                </a:lnTo>
                <a:lnTo>
                  <a:pt x="1978" y="180"/>
                </a:lnTo>
                <a:lnTo>
                  <a:pt x="1980" y="220"/>
                </a:lnTo>
                <a:lnTo>
                  <a:pt x="1980" y="559"/>
                </a:lnTo>
                <a:lnTo>
                  <a:pt x="1284" y="560"/>
                </a:lnTo>
                <a:lnTo>
                  <a:pt x="1112" y="656"/>
                </a:lnTo>
                <a:lnTo>
                  <a:pt x="829" y="658"/>
                </a:lnTo>
                <a:lnTo>
                  <a:pt x="694" y="554"/>
                </a:lnTo>
                <a:lnTo>
                  <a:pt x="74" y="559"/>
                </a:lnTo>
                <a:lnTo>
                  <a:pt x="0" y="559"/>
                </a:lnTo>
                <a:lnTo>
                  <a:pt x="0" y="243"/>
                </a:lnTo>
                <a:lnTo>
                  <a:pt x="0" y="196"/>
                </a:lnTo>
                <a:lnTo>
                  <a:pt x="8" y="151"/>
                </a:lnTo>
                <a:lnTo>
                  <a:pt x="15" y="128"/>
                </a:lnTo>
                <a:lnTo>
                  <a:pt x="26" y="107"/>
                </a:lnTo>
              </a:path>
            </a:pathLst>
          </a:custGeom>
          <a:gradFill rotWithShape="0">
            <a:gsLst>
              <a:gs pos="0">
                <a:srgbClr val="00CCFF"/>
              </a:gs>
              <a:gs pos="50000">
                <a:srgbClr val="FFFFFF"/>
              </a:gs>
              <a:gs pos="100000">
                <a:srgbClr val="00CCFF"/>
              </a:gs>
            </a:gsLst>
            <a:lin ang="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 name="Oval 3">
            <a:extLst>
              <a:ext uri="{FF2B5EF4-FFF2-40B4-BE49-F238E27FC236}">
                <a16:creationId xmlns:a16="http://schemas.microsoft.com/office/drawing/2014/main" id="{B46B3479-267E-9955-4C7D-BDBE01E39E06}"/>
              </a:ext>
            </a:extLst>
          </p:cNvPr>
          <p:cNvSpPr>
            <a:spLocks noChangeArrowheads="1"/>
          </p:cNvSpPr>
          <p:nvPr/>
        </p:nvSpPr>
        <p:spPr bwMode="auto">
          <a:xfrm>
            <a:off x="4003675" y="57150"/>
            <a:ext cx="1217613" cy="1079500"/>
          </a:xfrm>
          <a:prstGeom prst="ellipse">
            <a:avLst/>
          </a:prstGeom>
          <a:gradFill rotWithShape="0">
            <a:gsLst>
              <a:gs pos="0">
                <a:srgbClr val="00CCFF"/>
              </a:gs>
              <a:gs pos="100000">
                <a:srgbClr val="FFFFFF"/>
              </a:gs>
            </a:gsLst>
            <a:path path="shape">
              <a:fillToRect l="50000" t="50000" r="50000" b="50000"/>
            </a:path>
          </a:gradFill>
          <a:ln>
            <a:noFill/>
          </a:ln>
          <a:effec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eaLnBrk="1" hangingPunct="1">
              <a:defRPr/>
            </a:pPr>
            <a:endParaRPr kumimoji="1" lang="en-US" altLang="en-US" b="0"/>
          </a:p>
        </p:txBody>
      </p:sp>
      <p:sp>
        <p:nvSpPr>
          <p:cNvPr id="4" name="Freeform 4">
            <a:extLst>
              <a:ext uri="{FF2B5EF4-FFF2-40B4-BE49-F238E27FC236}">
                <a16:creationId xmlns:a16="http://schemas.microsoft.com/office/drawing/2014/main" id="{A60D2563-F03A-0EAF-F7BF-910CCDA995EB}"/>
              </a:ext>
            </a:extLst>
          </p:cNvPr>
          <p:cNvSpPr>
            <a:spLocks/>
          </p:cNvSpPr>
          <p:nvPr/>
        </p:nvSpPr>
        <p:spPr bwMode="auto">
          <a:xfrm>
            <a:off x="3022600" y="684213"/>
            <a:ext cx="3146425" cy="485775"/>
          </a:xfrm>
          <a:custGeom>
            <a:avLst/>
            <a:gdLst>
              <a:gd name="T0" fmla="*/ 2147483646 w 1982"/>
              <a:gd name="T1" fmla="*/ 2147483646 h 306"/>
              <a:gd name="T2" fmla="*/ 2147483646 w 1982"/>
              <a:gd name="T3" fmla="*/ 2147483646 h 306"/>
              <a:gd name="T4" fmla="*/ 2147483646 w 1982"/>
              <a:gd name="T5" fmla="*/ 2147483646 h 306"/>
              <a:gd name="T6" fmla="*/ 2147483646 w 1982"/>
              <a:gd name="T7" fmla="*/ 2147483646 h 306"/>
              <a:gd name="T8" fmla="*/ 2147483646 w 1982"/>
              <a:gd name="T9" fmla="*/ 2147483646 h 306"/>
              <a:gd name="T10" fmla="*/ 2147483646 w 1982"/>
              <a:gd name="T11" fmla="*/ 2147483646 h 306"/>
              <a:gd name="T12" fmla="*/ 2147483646 w 1982"/>
              <a:gd name="T13" fmla="*/ 2147483646 h 306"/>
              <a:gd name="T14" fmla="*/ 2147483646 w 1982"/>
              <a:gd name="T15" fmla="*/ 2147483646 h 306"/>
              <a:gd name="T16" fmla="*/ 2147483646 w 1982"/>
              <a:gd name="T17" fmla="*/ 2147483646 h 306"/>
              <a:gd name="T18" fmla="*/ 2147483646 w 1982"/>
              <a:gd name="T19" fmla="*/ 2147483646 h 306"/>
              <a:gd name="T20" fmla="*/ 2147483646 w 1982"/>
              <a:gd name="T21" fmla="*/ 2147483646 h 306"/>
              <a:gd name="T22" fmla="*/ 2147483646 w 1982"/>
              <a:gd name="T23" fmla="*/ 2147483646 h 306"/>
              <a:gd name="T24" fmla="*/ 2147483646 w 1982"/>
              <a:gd name="T25" fmla="*/ 2147483646 h 306"/>
              <a:gd name="T26" fmla="*/ 2147483646 w 1982"/>
              <a:gd name="T27" fmla="*/ 2147483646 h 306"/>
              <a:gd name="T28" fmla="*/ 2147483646 w 1982"/>
              <a:gd name="T29" fmla="*/ 2147483646 h 306"/>
              <a:gd name="T30" fmla="*/ 2147483646 w 1982"/>
              <a:gd name="T31" fmla="*/ 2147483646 h 306"/>
              <a:gd name="T32" fmla="*/ 2147483646 w 1982"/>
              <a:gd name="T33" fmla="*/ 2147483646 h 306"/>
              <a:gd name="T34" fmla="*/ 2147483646 w 1982"/>
              <a:gd name="T35" fmla="*/ 2147483646 h 306"/>
              <a:gd name="T36" fmla="*/ 2147483646 w 1982"/>
              <a:gd name="T37" fmla="*/ 2147483646 h 306"/>
              <a:gd name="T38" fmla="*/ 2147483646 w 1982"/>
              <a:gd name="T39" fmla="*/ 2147483646 h 306"/>
              <a:gd name="T40" fmla="*/ 2147483646 w 1982"/>
              <a:gd name="T41" fmla="*/ 2147483646 h 306"/>
              <a:gd name="T42" fmla="*/ 2147483646 w 1982"/>
              <a:gd name="T43" fmla="*/ 2147483646 h 306"/>
              <a:gd name="T44" fmla="*/ 2147483646 w 1982"/>
              <a:gd name="T45" fmla="*/ 2147483646 h 306"/>
              <a:gd name="T46" fmla="*/ 2147483646 w 1982"/>
              <a:gd name="T47" fmla="*/ 2147483646 h 306"/>
              <a:gd name="T48" fmla="*/ 2147483646 w 1982"/>
              <a:gd name="T49" fmla="*/ 2147483646 h 306"/>
              <a:gd name="T50" fmla="*/ 2147483646 w 1982"/>
              <a:gd name="T51" fmla="*/ 2147483646 h 306"/>
              <a:gd name="T52" fmla="*/ 2147483646 w 1982"/>
              <a:gd name="T53" fmla="*/ 2147483646 h 306"/>
              <a:gd name="T54" fmla="*/ 2147483646 w 1982"/>
              <a:gd name="T55" fmla="*/ 2147483646 h 306"/>
              <a:gd name="T56" fmla="*/ 2147483646 w 1982"/>
              <a:gd name="T57" fmla="*/ 0 h 306"/>
              <a:gd name="T58" fmla="*/ 2147483646 w 1982"/>
              <a:gd name="T59" fmla="*/ 2147483646 h 306"/>
              <a:gd name="T60" fmla="*/ 2147483646 w 1982"/>
              <a:gd name="T61" fmla="*/ 2147483646 h 306"/>
              <a:gd name="T62" fmla="*/ 2147483646 w 1982"/>
              <a:gd name="T63" fmla="*/ 2147483646 h 306"/>
              <a:gd name="T64" fmla="*/ 2147483646 w 1982"/>
              <a:gd name="T65" fmla="*/ 2147483646 h 306"/>
              <a:gd name="T66" fmla="*/ 2147483646 w 1982"/>
              <a:gd name="T67" fmla="*/ 2147483646 h 306"/>
              <a:gd name="T68" fmla="*/ 2147483646 w 1982"/>
              <a:gd name="T69" fmla="*/ 2147483646 h 306"/>
              <a:gd name="T70" fmla="*/ 0 w 1982"/>
              <a:gd name="T71" fmla="*/ 2147483646 h 306"/>
              <a:gd name="T72" fmla="*/ 2147483646 w 1982"/>
              <a:gd name="T73" fmla="*/ 2147483646 h 306"/>
              <a:gd name="T74" fmla="*/ 2147483646 w 1982"/>
              <a:gd name="T75" fmla="*/ 2147483646 h 30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82" h="306">
                <a:moveTo>
                  <a:pt x="68" y="61"/>
                </a:moveTo>
                <a:lnTo>
                  <a:pt x="96" y="68"/>
                </a:lnTo>
                <a:lnTo>
                  <a:pt x="126" y="61"/>
                </a:lnTo>
                <a:lnTo>
                  <a:pt x="156" y="68"/>
                </a:lnTo>
                <a:lnTo>
                  <a:pt x="178" y="86"/>
                </a:lnTo>
                <a:lnTo>
                  <a:pt x="203" y="101"/>
                </a:lnTo>
                <a:lnTo>
                  <a:pt x="244" y="88"/>
                </a:lnTo>
                <a:lnTo>
                  <a:pt x="279" y="82"/>
                </a:lnTo>
                <a:lnTo>
                  <a:pt x="330" y="82"/>
                </a:lnTo>
                <a:lnTo>
                  <a:pt x="366" y="71"/>
                </a:lnTo>
                <a:lnTo>
                  <a:pt x="398" y="81"/>
                </a:lnTo>
                <a:lnTo>
                  <a:pt x="427" y="92"/>
                </a:lnTo>
                <a:lnTo>
                  <a:pt x="452" y="95"/>
                </a:lnTo>
                <a:lnTo>
                  <a:pt x="493" y="82"/>
                </a:lnTo>
                <a:lnTo>
                  <a:pt x="536" y="82"/>
                </a:lnTo>
                <a:lnTo>
                  <a:pt x="599" y="87"/>
                </a:lnTo>
                <a:lnTo>
                  <a:pt x="625" y="105"/>
                </a:lnTo>
                <a:lnTo>
                  <a:pt x="667" y="101"/>
                </a:lnTo>
                <a:lnTo>
                  <a:pt x="725" y="95"/>
                </a:lnTo>
                <a:lnTo>
                  <a:pt x="766" y="128"/>
                </a:lnTo>
                <a:lnTo>
                  <a:pt x="790" y="135"/>
                </a:lnTo>
                <a:lnTo>
                  <a:pt x="814" y="158"/>
                </a:lnTo>
                <a:lnTo>
                  <a:pt x="826" y="194"/>
                </a:lnTo>
                <a:lnTo>
                  <a:pt x="850" y="208"/>
                </a:lnTo>
                <a:lnTo>
                  <a:pt x="880" y="208"/>
                </a:lnTo>
                <a:lnTo>
                  <a:pt x="917" y="206"/>
                </a:lnTo>
                <a:lnTo>
                  <a:pt x="953" y="208"/>
                </a:lnTo>
                <a:lnTo>
                  <a:pt x="979" y="222"/>
                </a:lnTo>
                <a:lnTo>
                  <a:pt x="999" y="211"/>
                </a:lnTo>
                <a:lnTo>
                  <a:pt x="1033" y="210"/>
                </a:lnTo>
                <a:lnTo>
                  <a:pt x="1065" y="189"/>
                </a:lnTo>
                <a:lnTo>
                  <a:pt x="1091" y="194"/>
                </a:lnTo>
                <a:lnTo>
                  <a:pt x="1136" y="187"/>
                </a:lnTo>
                <a:lnTo>
                  <a:pt x="1156" y="162"/>
                </a:lnTo>
                <a:lnTo>
                  <a:pt x="1208" y="141"/>
                </a:lnTo>
                <a:lnTo>
                  <a:pt x="1220" y="109"/>
                </a:lnTo>
                <a:lnTo>
                  <a:pt x="1246" y="93"/>
                </a:lnTo>
                <a:lnTo>
                  <a:pt x="1291" y="83"/>
                </a:lnTo>
                <a:lnTo>
                  <a:pt x="1315" y="95"/>
                </a:lnTo>
                <a:lnTo>
                  <a:pt x="1339" y="90"/>
                </a:lnTo>
                <a:lnTo>
                  <a:pt x="1368" y="101"/>
                </a:lnTo>
                <a:lnTo>
                  <a:pt x="1398" y="91"/>
                </a:lnTo>
                <a:lnTo>
                  <a:pt x="1455" y="101"/>
                </a:lnTo>
                <a:lnTo>
                  <a:pt x="1480" y="111"/>
                </a:lnTo>
                <a:lnTo>
                  <a:pt x="1508" y="84"/>
                </a:lnTo>
                <a:lnTo>
                  <a:pt x="1527" y="82"/>
                </a:lnTo>
                <a:lnTo>
                  <a:pt x="1549" y="92"/>
                </a:lnTo>
                <a:lnTo>
                  <a:pt x="1569" y="88"/>
                </a:lnTo>
                <a:lnTo>
                  <a:pt x="1596" y="61"/>
                </a:lnTo>
                <a:lnTo>
                  <a:pt x="1642" y="53"/>
                </a:lnTo>
                <a:lnTo>
                  <a:pt x="1664" y="57"/>
                </a:lnTo>
                <a:lnTo>
                  <a:pt x="1687" y="57"/>
                </a:lnTo>
                <a:lnTo>
                  <a:pt x="1720" y="23"/>
                </a:lnTo>
                <a:lnTo>
                  <a:pt x="1739" y="11"/>
                </a:lnTo>
                <a:lnTo>
                  <a:pt x="1764" y="16"/>
                </a:lnTo>
                <a:lnTo>
                  <a:pt x="1792" y="51"/>
                </a:lnTo>
                <a:lnTo>
                  <a:pt x="1820" y="29"/>
                </a:lnTo>
                <a:lnTo>
                  <a:pt x="1847" y="0"/>
                </a:lnTo>
                <a:lnTo>
                  <a:pt x="1870" y="1"/>
                </a:lnTo>
                <a:lnTo>
                  <a:pt x="1896" y="61"/>
                </a:lnTo>
                <a:lnTo>
                  <a:pt x="1917" y="51"/>
                </a:lnTo>
                <a:lnTo>
                  <a:pt x="1946" y="26"/>
                </a:lnTo>
                <a:lnTo>
                  <a:pt x="1969" y="25"/>
                </a:lnTo>
                <a:lnTo>
                  <a:pt x="1981" y="46"/>
                </a:lnTo>
                <a:lnTo>
                  <a:pt x="1981" y="196"/>
                </a:lnTo>
                <a:lnTo>
                  <a:pt x="1304" y="230"/>
                </a:lnTo>
                <a:lnTo>
                  <a:pt x="1098" y="293"/>
                </a:lnTo>
                <a:lnTo>
                  <a:pt x="893" y="305"/>
                </a:lnTo>
                <a:lnTo>
                  <a:pt x="792" y="250"/>
                </a:lnTo>
                <a:lnTo>
                  <a:pt x="699" y="157"/>
                </a:lnTo>
                <a:lnTo>
                  <a:pt x="0" y="141"/>
                </a:lnTo>
                <a:lnTo>
                  <a:pt x="0" y="31"/>
                </a:lnTo>
                <a:lnTo>
                  <a:pt x="12" y="47"/>
                </a:lnTo>
                <a:lnTo>
                  <a:pt x="29" y="53"/>
                </a:lnTo>
                <a:lnTo>
                  <a:pt x="51" y="55"/>
                </a:lnTo>
                <a:lnTo>
                  <a:pt x="68" y="61"/>
                </a:lnTo>
              </a:path>
            </a:pathLst>
          </a:custGeom>
          <a:solidFill>
            <a:srgbClr val="003300"/>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 name="Freeform 5">
            <a:extLst>
              <a:ext uri="{FF2B5EF4-FFF2-40B4-BE49-F238E27FC236}">
                <a16:creationId xmlns:a16="http://schemas.microsoft.com/office/drawing/2014/main" id="{F07B77C7-0249-64DE-C295-67E6C9967F26}"/>
              </a:ext>
            </a:extLst>
          </p:cNvPr>
          <p:cNvSpPr>
            <a:spLocks/>
          </p:cNvSpPr>
          <p:nvPr/>
        </p:nvSpPr>
        <p:spPr bwMode="auto">
          <a:xfrm>
            <a:off x="3022600" y="771525"/>
            <a:ext cx="3146425" cy="490538"/>
          </a:xfrm>
          <a:custGeom>
            <a:avLst/>
            <a:gdLst>
              <a:gd name="T0" fmla="*/ 2147483646 w 1982"/>
              <a:gd name="T1" fmla="*/ 2147483646 h 309"/>
              <a:gd name="T2" fmla="*/ 2147483646 w 1982"/>
              <a:gd name="T3" fmla="*/ 2147483646 h 309"/>
              <a:gd name="T4" fmla="*/ 2147483646 w 1982"/>
              <a:gd name="T5" fmla="*/ 2147483646 h 309"/>
              <a:gd name="T6" fmla="*/ 2147483646 w 1982"/>
              <a:gd name="T7" fmla="*/ 2147483646 h 309"/>
              <a:gd name="T8" fmla="*/ 2147483646 w 1982"/>
              <a:gd name="T9" fmla="*/ 2147483646 h 309"/>
              <a:gd name="T10" fmla="*/ 2147483646 w 1982"/>
              <a:gd name="T11" fmla="*/ 2147483646 h 309"/>
              <a:gd name="T12" fmla="*/ 2147483646 w 1982"/>
              <a:gd name="T13" fmla="*/ 2147483646 h 309"/>
              <a:gd name="T14" fmla="*/ 2147483646 w 1982"/>
              <a:gd name="T15" fmla="*/ 2147483646 h 309"/>
              <a:gd name="T16" fmla="*/ 2147483646 w 1982"/>
              <a:gd name="T17" fmla="*/ 2147483646 h 309"/>
              <a:gd name="T18" fmla="*/ 2147483646 w 1982"/>
              <a:gd name="T19" fmla="*/ 2147483646 h 309"/>
              <a:gd name="T20" fmla="*/ 2147483646 w 1982"/>
              <a:gd name="T21" fmla="*/ 2147483646 h 309"/>
              <a:gd name="T22" fmla="*/ 2147483646 w 1982"/>
              <a:gd name="T23" fmla="*/ 0 h 309"/>
              <a:gd name="T24" fmla="*/ 2147483646 w 1982"/>
              <a:gd name="T25" fmla="*/ 2147483646 h 309"/>
              <a:gd name="T26" fmla="*/ 2147483646 w 1982"/>
              <a:gd name="T27" fmla="*/ 2147483646 h 309"/>
              <a:gd name="T28" fmla="*/ 2147483646 w 1982"/>
              <a:gd name="T29" fmla="*/ 2147483646 h 309"/>
              <a:gd name="T30" fmla="*/ 2147483646 w 1982"/>
              <a:gd name="T31" fmla="*/ 2147483646 h 309"/>
              <a:gd name="T32" fmla="*/ 2147483646 w 1982"/>
              <a:gd name="T33" fmla="*/ 2147483646 h 309"/>
              <a:gd name="T34" fmla="*/ 2147483646 w 1982"/>
              <a:gd name="T35" fmla="*/ 2147483646 h 309"/>
              <a:gd name="T36" fmla="*/ 2147483646 w 1982"/>
              <a:gd name="T37" fmla="*/ 2147483646 h 309"/>
              <a:gd name="T38" fmla="*/ 2147483646 w 1982"/>
              <a:gd name="T39" fmla="*/ 2147483646 h 309"/>
              <a:gd name="T40" fmla="*/ 2147483646 w 1982"/>
              <a:gd name="T41" fmla="*/ 2147483646 h 309"/>
              <a:gd name="T42" fmla="*/ 2147483646 w 1982"/>
              <a:gd name="T43" fmla="*/ 2147483646 h 309"/>
              <a:gd name="T44" fmla="*/ 2147483646 w 1982"/>
              <a:gd name="T45" fmla="*/ 2147483646 h 309"/>
              <a:gd name="T46" fmla="*/ 2147483646 w 1982"/>
              <a:gd name="T47" fmla="*/ 2147483646 h 309"/>
              <a:gd name="T48" fmla="*/ 2147483646 w 1982"/>
              <a:gd name="T49" fmla="*/ 2147483646 h 309"/>
              <a:gd name="T50" fmla="*/ 2147483646 w 1982"/>
              <a:gd name="T51" fmla="*/ 2147483646 h 309"/>
              <a:gd name="T52" fmla="*/ 2147483646 w 1982"/>
              <a:gd name="T53" fmla="*/ 2147483646 h 309"/>
              <a:gd name="T54" fmla="*/ 2147483646 w 1982"/>
              <a:gd name="T55" fmla="*/ 2147483646 h 309"/>
              <a:gd name="T56" fmla="*/ 2147483646 w 1982"/>
              <a:gd name="T57" fmla="*/ 2147483646 h 309"/>
              <a:gd name="T58" fmla="*/ 2147483646 w 1982"/>
              <a:gd name="T59" fmla="*/ 2147483646 h 309"/>
              <a:gd name="T60" fmla="*/ 2147483646 w 1982"/>
              <a:gd name="T61" fmla="*/ 2147483646 h 309"/>
              <a:gd name="T62" fmla="*/ 2147483646 w 1982"/>
              <a:gd name="T63" fmla="*/ 2147483646 h 309"/>
              <a:gd name="T64" fmla="*/ 2147483646 w 1982"/>
              <a:gd name="T65" fmla="*/ 2147483646 h 309"/>
              <a:gd name="T66" fmla="*/ 2147483646 w 1982"/>
              <a:gd name="T67" fmla="*/ 2147483646 h 309"/>
              <a:gd name="T68" fmla="*/ 2147483646 w 1982"/>
              <a:gd name="T69" fmla="*/ 2147483646 h 309"/>
              <a:gd name="T70" fmla="*/ 2147483646 w 1982"/>
              <a:gd name="T71" fmla="*/ 2147483646 h 309"/>
              <a:gd name="T72" fmla="*/ 2147483646 w 1982"/>
              <a:gd name="T73" fmla="*/ 2147483646 h 309"/>
              <a:gd name="T74" fmla="*/ 2147483646 w 1982"/>
              <a:gd name="T75" fmla="*/ 2147483646 h 309"/>
              <a:gd name="T76" fmla="*/ 2147483646 w 1982"/>
              <a:gd name="T77" fmla="*/ 2147483646 h 309"/>
              <a:gd name="T78" fmla="*/ 2147483646 w 1982"/>
              <a:gd name="T79" fmla="*/ 2147483646 h 309"/>
              <a:gd name="T80" fmla="*/ 2147483646 w 1982"/>
              <a:gd name="T81" fmla="*/ 2147483646 h 309"/>
              <a:gd name="T82" fmla="*/ 2147483646 w 1982"/>
              <a:gd name="T83" fmla="*/ 2147483646 h 309"/>
              <a:gd name="T84" fmla="*/ 2147483646 w 1982"/>
              <a:gd name="T85" fmla="*/ 2147483646 h 309"/>
              <a:gd name="T86" fmla="*/ 2147483646 w 1982"/>
              <a:gd name="T87" fmla="*/ 2147483646 h 309"/>
              <a:gd name="T88" fmla="*/ 2147483646 w 1982"/>
              <a:gd name="T89" fmla="*/ 2147483646 h 309"/>
              <a:gd name="T90" fmla="*/ 2147483646 w 1982"/>
              <a:gd name="T91" fmla="*/ 2147483646 h 30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982" h="309">
                <a:moveTo>
                  <a:pt x="26" y="196"/>
                </a:moveTo>
                <a:lnTo>
                  <a:pt x="42" y="200"/>
                </a:lnTo>
                <a:lnTo>
                  <a:pt x="61" y="201"/>
                </a:lnTo>
                <a:lnTo>
                  <a:pt x="714" y="201"/>
                </a:lnTo>
                <a:lnTo>
                  <a:pt x="727" y="217"/>
                </a:lnTo>
                <a:lnTo>
                  <a:pt x="772" y="249"/>
                </a:lnTo>
                <a:lnTo>
                  <a:pt x="811" y="267"/>
                </a:lnTo>
                <a:lnTo>
                  <a:pt x="844" y="281"/>
                </a:lnTo>
                <a:lnTo>
                  <a:pt x="887" y="296"/>
                </a:lnTo>
                <a:lnTo>
                  <a:pt x="932" y="301"/>
                </a:lnTo>
                <a:lnTo>
                  <a:pt x="1001" y="308"/>
                </a:lnTo>
                <a:lnTo>
                  <a:pt x="1065" y="301"/>
                </a:lnTo>
                <a:lnTo>
                  <a:pt x="1147" y="285"/>
                </a:lnTo>
                <a:lnTo>
                  <a:pt x="1221" y="253"/>
                </a:lnTo>
                <a:lnTo>
                  <a:pt x="1264" y="221"/>
                </a:lnTo>
                <a:lnTo>
                  <a:pt x="1287" y="200"/>
                </a:lnTo>
                <a:lnTo>
                  <a:pt x="1920" y="201"/>
                </a:lnTo>
                <a:lnTo>
                  <a:pt x="1942" y="199"/>
                </a:lnTo>
                <a:lnTo>
                  <a:pt x="1957" y="195"/>
                </a:lnTo>
                <a:lnTo>
                  <a:pt x="1971" y="184"/>
                </a:lnTo>
                <a:lnTo>
                  <a:pt x="1979" y="170"/>
                </a:lnTo>
                <a:lnTo>
                  <a:pt x="1981" y="155"/>
                </a:lnTo>
                <a:lnTo>
                  <a:pt x="1981" y="23"/>
                </a:lnTo>
                <a:lnTo>
                  <a:pt x="1964" y="0"/>
                </a:lnTo>
                <a:lnTo>
                  <a:pt x="1955" y="7"/>
                </a:lnTo>
                <a:lnTo>
                  <a:pt x="1946" y="29"/>
                </a:lnTo>
                <a:lnTo>
                  <a:pt x="1940" y="55"/>
                </a:lnTo>
                <a:lnTo>
                  <a:pt x="1931" y="53"/>
                </a:lnTo>
                <a:lnTo>
                  <a:pt x="1920" y="51"/>
                </a:lnTo>
                <a:lnTo>
                  <a:pt x="1897" y="38"/>
                </a:lnTo>
                <a:lnTo>
                  <a:pt x="1881" y="27"/>
                </a:lnTo>
                <a:lnTo>
                  <a:pt x="1856" y="23"/>
                </a:lnTo>
                <a:lnTo>
                  <a:pt x="1830" y="35"/>
                </a:lnTo>
                <a:lnTo>
                  <a:pt x="1805" y="53"/>
                </a:lnTo>
                <a:lnTo>
                  <a:pt x="1787" y="40"/>
                </a:lnTo>
                <a:lnTo>
                  <a:pt x="1771" y="38"/>
                </a:lnTo>
                <a:lnTo>
                  <a:pt x="1749" y="27"/>
                </a:lnTo>
                <a:lnTo>
                  <a:pt x="1727" y="31"/>
                </a:lnTo>
                <a:lnTo>
                  <a:pt x="1711" y="44"/>
                </a:lnTo>
                <a:lnTo>
                  <a:pt x="1705" y="61"/>
                </a:lnTo>
                <a:lnTo>
                  <a:pt x="1686" y="53"/>
                </a:lnTo>
                <a:lnTo>
                  <a:pt x="1660" y="53"/>
                </a:lnTo>
                <a:lnTo>
                  <a:pt x="1627" y="46"/>
                </a:lnTo>
                <a:lnTo>
                  <a:pt x="1597" y="61"/>
                </a:lnTo>
                <a:lnTo>
                  <a:pt x="1571" y="39"/>
                </a:lnTo>
                <a:lnTo>
                  <a:pt x="1538" y="53"/>
                </a:lnTo>
                <a:lnTo>
                  <a:pt x="1505" y="89"/>
                </a:lnTo>
                <a:lnTo>
                  <a:pt x="1479" y="76"/>
                </a:lnTo>
                <a:lnTo>
                  <a:pt x="1455" y="62"/>
                </a:lnTo>
                <a:lnTo>
                  <a:pt x="1429" y="55"/>
                </a:lnTo>
                <a:lnTo>
                  <a:pt x="1396" y="61"/>
                </a:lnTo>
                <a:lnTo>
                  <a:pt x="1344" y="72"/>
                </a:lnTo>
                <a:lnTo>
                  <a:pt x="1297" y="60"/>
                </a:lnTo>
                <a:lnTo>
                  <a:pt x="1281" y="69"/>
                </a:lnTo>
                <a:lnTo>
                  <a:pt x="1259" y="91"/>
                </a:lnTo>
                <a:lnTo>
                  <a:pt x="1242" y="130"/>
                </a:lnTo>
                <a:lnTo>
                  <a:pt x="1222" y="150"/>
                </a:lnTo>
                <a:lnTo>
                  <a:pt x="1214" y="178"/>
                </a:lnTo>
                <a:lnTo>
                  <a:pt x="1192" y="190"/>
                </a:lnTo>
                <a:lnTo>
                  <a:pt x="1156" y="196"/>
                </a:lnTo>
                <a:lnTo>
                  <a:pt x="1115" y="199"/>
                </a:lnTo>
                <a:lnTo>
                  <a:pt x="1106" y="213"/>
                </a:lnTo>
                <a:lnTo>
                  <a:pt x="1053" y="209"/>
                </a:lnTo>
                <a:lnTo>
                  <a:pt x="1005" y="221"/>
                </a:lnTo>
                <a:lnTo>
                  <a:pt x="960" y="218"/>
                </a:lnTo>
                <a:lnTo>
                  <a:pt x="883" y="233"/>
                </a:lnTo>
                <a:lnTo>
                  <a:pt x="840" y="196"/>
                </a:lnTo>
                <a:lnTo>
                  <a:pt x="792" y="186"/>
                </a:lnTo>
                <a:lnTo>
                  <a:pt x="742" y="121"/>
                </a:lnTo>
                <a:lnTo>
                  <a:pt x="721" y="91"/>
                </a:lnTo>
                <a:lnTo>
                  <a:pt x="696" y="84"/>
                </a:lnTo>
                <a:lnTo>
                  <a:pt x="634" y="76"/>
                </a:lnTo>
                <a:lnTo>
                  <a:pt x="582" y="68"/>
                </a:lnTo>
                <a:lnTo>
                  <a:pt x="526" y="53"/>
                </a:lnTo>
                <a:lnTo>
                  <a:pt x="475" y="68"/>
                </a:lnTo>
                <a:lnTo>
                  <a:pt x="415" y="38"/>
                </a:lnTo>
                <a:lnTo>
                  <a:pt x="370" y="39"/>
                </a:lnTo>
                <a:lnTo>
                  <a:pt x="339" y="57"/>
                </a:lnTo>
                <a:lnTo>
                  <a:pt x="320" y="42"/>
                </a:lnTo>
                <a:lnTo>
                  <a:pt x="295" y="51"/>
                </a:lnTo>
                <a:lnTo>
                  <a:pt x="263" y="53"/>
                </a:lnTo>
                <a:lnTo>
                  <a:pt x="231" y="59"/>
                </a:lnTo>
                <a:lnTo>
                  <a:pt x="193" y="72"/>
                </a:lnTo>
                <a:lnTo>
                  <a:pt x="162" y="57"/>
                </a:lnTo>
                <a:lnTo>
                  <a:pt x="131" y="64"/>
                </a:lnTo>
                <a:lnTo>
                  <a:pt x="90" y="70"/>
                </a:lnTo>
                <a:lnTo>
                  <a:pt x="65" y="64"/>
                </a:lnTo>
                <a:lnTo>
                  <a:pt x="18" y="61"/>
                </a:lnTo>
                <a:lnTo>
                  <a:pt x="0" y="76"/>
                </a:lnTo>
                <a:lnTo>
                  <a:pt x="2" y="120"/>
                </a:lnTo>
                <a:lnTo>
                  <a:pt x="5" y="157"/>
                </a:lnTo>
                <a:lnTo>
                  <a:pt x="14" y="190"/>
                </a:lnTo>
                <a:lnTo>
                  <a:pt x="26" y="196"/>
                </a:lnTo>
              </a:path>
            </a:pathLst>
          </a:custGeom>
          <a:gradFill rotWithShape="0">
            <a:gsLst>
              <a:gs pos="0">
                <a:srgbClr val="CC6600"/>
              </a:gs>
              <a:gs pos="100000">
                <a:srgbClr val="000000"/>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 name="Freeform 6">
            <a:extLst>
              <a:ext uri="{FF2B5EF4-FFF2-40B4-BE49-F238E27FC236}">
                <a16:creationId xmlns:a16="http://schemas.microsoft.com/office/drawing/2014/main" id="{DCDCB266-DBCA-3BA9-B03C-9ABF3FAB5494}"/>
              </a:ext>
            </a:extLst>
          </p:cNvPr>
          <p:cNvSpPr>
            <a:spLocks/>
          </p:cNvSpPr>
          <p:nvPr/>
        </p:nvSpPr>
        <p:spPr bwMode="auto">
          <a:xfrm>
            <a:off x="3044825" y="850900"/>
            <a:ext cx="3086100" cy="365125"/>
          </a:xfrm>
          <a:custGeom>
            <a:avLst/>
            <a:gdLst>
              <a:gd name="T0" fmla="*/ 2147483646 w 1944"/>
              <a:gd name="T1" fmla="*/ 2147483646 h 230"/>
              <a:gd name="T2" fmla="*/ 2147483646 w 1944"/>
              <a:gd name="T3" fmla="*/ 2147483646 h 230"/>
              <a:gd name="T4" fmla="*/ 2147483646 w 1944"/>
              <a:gd name="T5" fmla="*/ 2147483646 h 230"/>
              <a:gd name="T6" fmla="*/ 2147483646 w 1944"/>
              <a:gd name="T7" fmla="*/ 2147483646 h 230"/>
              <a:gd name="T8" fmla="*/ 2147483646 w 1944"/>
              <a:gd name="T9" fmla="*/ 2147483646 h 230"/>
              <a:gd name="T10" fmla="*/ 0 w 1944"/>
              <a:gd name="T11" fmla="*/ 2147483646 h 230"/>
              <a:gd name="T12" fmla="*/ 2147483646 w 1944"/>
              <a:gd name="T13" fmla="*/ 2147483646 h 230"/>
              <a:gd name="T14" fmla="*/ 2147483646 w 1944"/>
              <a:gd name="T15" fmla="*/ 2147483646 h 230"/>
              <a:gd name="T16" fmla="*/ 2147483646 w 1944"/>
              <a:gd name="T17" fmla="*/ 2147483646 h 230"/>
              <a:gd name="T18" fmla="*/ 2147483646 w 1944"/>
              <a:gd name="T19" fmla="*/ 2147483646 h 230"/>
              <a:gd name="T20" fmla="*/ 2147483646 w 1944"/>
              <a:gd name="T21" fmla="*/ 2147483646 h 230"/>
              <a:gd name="T22" fmla="*/ 2147483646 w 1944"/>
              <a:gd name="T23" fmla="*/ 2147483646 h 230"/>
              <a:gd name="T24" fmla="*/ 2147483646 w 1944"/>
              <a:gd name="T25" fmla="*/ 2147483646 h 230"/>
              <a:gd name="T26" fmla="*/ 2147483646 w 1944"/>
              <a:gd name="T27" fmla="*/ 2147483646 h 230"/>
              <a:gd name="T28" fmla="*/ 2147483646 w 1944"/>
              <a:gd name="T29" fmla="*/ 2147483646 h 230"/>
              <a:gd name="T30" fmla="*/ 2147483646 w 1944"/>
              <a:gd name="T31" fmla="*/ 2147483646 h 230"/>
              <a:gd name="T32" fmla="*/ 2147483646 w 1944"/>
              <a:gd name="T33" fmla="*/ 2147483646 h 230"/>
              <a:gd name="T34" fmla="*/ 2147483646 w 1944"/>
              <a:gd name="T35" fmla="*/ 2147483646 h 230"/>
              <a:gd name="T36" fmla="*/ 2147483646 w 1944"/>
              <a:gd name="T37" fmla="*/ 2147483646 h 230"/>
              <a:gd name="T38" fmla="*/ 2147483646 w 1944"/>
              <a:gd name="T39" fmla="*/ 2147483646 h 230"/>
              <a:gd name="T40" fmla="*/ 2147483646 w 1944"/>
              <a:gd name="T41" fmla="*/ 2147483646 h 230"/>
              <a:gd name="T42" fmla="*/ 2147483646 w 1944"/>
              <a:gd name="T43" fmla="*/ 2147483646 h 230"/>
              <a:gd name="T44" fmla="*/ 2147483646 w 1944"/>
              <a:gd name="T45" fmla="*/ 2147483646 h 230"/>
              <a:gd name="T46" fmla="*/ 2147483646 w 1944"/>
              <a:gd name="T47" fmla="*/ 2147483646 h 230"/>
              <a:gd name="T48" fmla="*/ 2147483646 w 1944"/>
              <a:gd name="T49" fmla="*/ 2147483646 h 230"/>
              <a:gd name="T50" fmla="*/ 2147483646 w 1944"/>
              <a:gd name="T51" fmla="*/ 2147483646 h 230"/>
              <a:gd name="T52" fmla="*/ 2147483646 w 1944"/>
              <a:gd name="T53" fmla="*/ 2147483646 h 230"/>
              <a:gd name="T54" fmla="*/ 2147483646 w 1944"/>
              <a:gd name="T55" fmla="*/ 2147483646 h 230"/>
              <a:gd name="T56" fmla="*/ 2147483646 w 1944"/>
              <a:gd name="T57" fmla="*/ 2147483646 h 230"/>
              <a:gd name="T58" fmla="*/ 2147483646 w 1944"/>
              <a:gd name="T59" fmla="*/ 2147483646 h 230"/>
              <a:gd name="T60" fmla="*/ 2147483646 w 1944"/>
              <a:gd name="T61" fmla="*/ 2147483646 h 230"/>
              <a:gd name="T62" fmla="*/ 2147483646 w 1944"/>
              <a:gd name="T63" fmla="*/ 2147483646 h 230"/>
              <a:gd name="T64" fmla="*/ 2147483646 w 1944"/>
              <a:gd name="T65" fmla="*/ 2147483646 h 230"/>
              <a:gd name="T66" fmla="*/ 2147483646 w 1944"/>
              <a:gd name="T67" fmla="*/ 2147483646 h 230"/>
              <a:gd name="T68" fmla="*/ 2147483646 w 1944"/>
              <a:gd name="T69" fmla="*/ 2147483646 h 230"/>
              <a:gd name="T70" fmla="*/ 2147483646 w 1944"/>
              <a:gd name="T71" fmla="*/ 2147483646 h 230"/>
              <a:gd name="T72" fmla="*/ 2147483646 w 1944"/>
              <a:gd name="T73" fmla="*/ 2147483646 h 230"/>
              <a:gd name="T74" fmla="*/ 2147483646 w 1944"/>
              <a:gd name="T75" fmla="*/ 2147483646 h 230"/>
              <a:gd name="T76" fmla="*/ 2147483646 w 1944"/>
              <a:gd name="T77" fmla="*/ 2147483646 h 230"/>
              <a:gd name="T78" fmla="*/ 2147483646 w 1944"/>
              <a:gd name="T79" fmla="*/ 2147483646 h 230"/>
              <a:gd name="T80" fmla="*/ 2147483646 w 1944"/>
              <a:gd name="T81" fmla="*/ 2147483646 h 230"/>
              <a:gd name="T82" fmla="*/ 2147483646 w 1944"/>
              <a:gd name="T83" fmla="*/ 2147483646 h 23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44" h="230">
                <a:moveTo>
                  <a:pt x="537" y="77"/>
                </a:moveTo>
                <a:lnTo>
                  <a:pt x="477" y="72"/>
                </a:lnTo>
                <a:lnTo>
                  <a:pt x="416" y="81"/>
                </a:lnTo>
                <a:lnTo>
                  <a:pt x="348" y="81"/>
                </a:lnTo>
                <a:lnTo>
                  <a:pt x="255" y="77"/>
                </a:lnTo>
                <a:lnTo>
                  <a:pt x="154" y="81"/>
                </a:lnTo>
                <a:lnTo>
                  <a:pt x="103" y="83"/>
                </a:lnTo>
                <a:lnTo>
                  <a:pt x="64" y="79"/>
                </a:lnTo>
                <a:lnTo>
                  <a:pt x="25" y="83"/>
                </a:lnTo>
                <a:lnTo>
                  <a:pt x="12" y="58"/>
                </a:lnTo>
                <a:lnTo>
                  <a:pt x="2" y="38"/>
                </a:lnTo>
                <a:lnTo>
                  <a:pt x="0" y="74"/>
                </a:lnTo>
                <a:lnTo>
                  <a:pt x="12" y="107"/>
                </a:lnTo>
                <a:lnTo>
                  <a:pt x="73" y="103"/>
                </a:lnTo>
                <a:lnTo>
                  <a:pt x="128" y="99"/>
                </a:lnTo>
                <a:lnTo>
                  <a:pt x="163" y="101"/>
                </a:lnTo>
                <a:lnTo>
                  <a:pt x="193" y="103"/>
                </a:lnTo>
                <a:lnTo>
                  <a:pt x="212" y="105"/>
                </a:lnTo>
                <a:lnTo>
                  <a:pt x="270" y="103"/>
                </a:lnTo>
                <a:lnTo>
                  <a:pt x="324" y="109"/>
                </a:lnTo>
                <a:lnTo>
                  <a:pt x="451" y="103"/>
                </a:lnTo>
                <a:lnTo>
                  <a:pt x="541" y="101"/>
                </a:lnTo>
                <a:lnTo>
                  <a:pt x="616" y="103"/>
                </a:lnTo>
                <a:lnTo>
                  <a:pt x="698" y="103"/>
                </a:lnTo>
                <a:lnTo>
                  <a:pt x="737" y="147"/>
                </a:lnTo>
                <a:lnTo>
                  <a:pt x="769" y="168"/>
                </a:lnTo>
                <a:lnTo>
                  <a:pt x="836" y="210"/>
                </a:lnTo>
                <a:lnTo>
                  <a:pt x="885" y="218"/>
                </a:lnTo>
                <a:lnTo>
                  <a:pt x="945" y="229"/>
                </a:lnTo>
                <a:lnTo>
                  <a:pt x="1018" y="229"/>
                </a:lnTo>
                <a:lnTo>
                  <a:pt x="1085" y="220"/>
                </a:lnTo>
                <a:lnTo>
                  <a:pt x="1154" y="194"/>
                </a:lnTo>
                <a:lnTo>
                  <a:pt x="1205" y="170"/>
                </a:lnTo>
                <a:lnTo>
                  <a:pt x="1246" y="131"/>
                </a:lnTo>
                <a:lnTo>
                  <a:pt x="1278" y="115"/>
                </a:lnTo>
                <a:lnTo>
                  <a:pt x="1311" y="107"/>
                </a:lnTo>
                <a:lnTo>
                  <a:pt x="1390" y="119"/>
                </a:lnTo>
                <a:lnTo>
                  <a:pt x="1485" y="109"/>
                </a:lnTo>
                <a:lnTo>
                  <a:pt x="1577" y="111"/>
                </a:lnTo>
                <a:lnTo>
                  <a:pt x="1618" y="107"/>
                </a:lnTo>
                <a:lnTo>
                  <a:pt x="1697" y="113"/>
                </a:lnTo>
                <a:lnTo>
                  <a:pt x="1773" y="107"/>
                </a:lnTo>
                <a:lnTo>
                  <a:pt x="1839" y="115"/>
                </a:lnTo>
                <a:lnTo>
                  <a:pt x="1919" y="111"/>
                </a:lnTo>
                <a:lnTo>
                  <a:pt x="1938" y="91"/>
                </a:lnTo>
                <a:lnTo>
                  <a:pt x="1943" y="54"/>
                </a:lnTo>
                <a:lnTo>
                  <a:pt x="1940" y="0"/>
                </a:lnTo>
                <a:lnTo>
                  <a:pt x="1919" y="60"/>
                </a:lnTo>
                <a:lnTo>
                  <a:pt x="1908" y="89"/>
                </a:lnTo>
                <a:lnTo>
                  <a:pt x="1857" y="95"/>
                </a:lnTo>
                <a:lnTo>
                  <a:pt x="1762" y="93"/>
                </a:lnTo>
                <a:lnTo>
                  <a:pt x="1687" y="91"/>
                </a:lnTo>
                <a:lnTo>
                  <a:pt x="1558" y="87"/>
                </a:lnTo>
                <a:lnTo>
                  <a:pt x="1491" y="93"/>
                </a:lnTo>
                <a:lnTo>
                  <a:pt x="1403" y="91"/>
                </a:lnTo>
                <a:lnTo>
                  <a:pt x="1349" y="99"/>
                </a:lnTo>
                <a:lnTo>
                  <a:pt x="1313" y="89"/>
                </a:lnTo>
                <a:lnTo>
                  <a:pt x="1291" y="85"/>
                </a:lnTo>
                <a:lnTo>
                  <a:pt x="1274" y="74"/>
                </a:lnTo>
                <a:lnTo>
                  <a:pt x="1283" y="52"/>
                </a:lnTo>
                <a:lnTo>
                  <a:pt x="1283" y="28"/>
                </a:lnTo>
                <a:lnTo>
                  <a:pt x="1265" y="36"/>
                </a:lnTo>
                <a:lnTo>
                  <a:pt x="1246" y="79"/>
                </a:lnTo>
                <a:lnTo>
                  <a:pt x="1205" y="115"/>
                </a:lnTo>
                <a:lnTo>
                  <a:pt x="1182" y="139"/>
                </a:lnTo>
                <a:lnTo>
                  <a:pt x="1139" y="162"/>
                </a:lnTo>
                <a:lnTo>
                  <a:pt x="1111" y="158"/>
                </a:lnTo>
                <a:lnTo>
                  <a:pt x="1063" y="180"/>
                </a:lnTo>
                <a:lnTo>
                  <a:pt x="1020" y="190"/>
                </a:lnTo>
                <a:lnTo>
                  <a:pt x="980" y="198"/>
                </a:lnTo>
                <a:lnTo>
                  <a:pt x="928" y="174"/>
                </a:lnTo>
                <a:lnTo>
                  <a:pt x="883" y="176"/>
                </a:lnTo>
                <a:lnTo>
                  <a:pt x="866" y="147"/>
                </a:lnTo>
                <a:lnTo>
                  <a:pt x="825" y="149"/>
                </a:lnTo>
                <a:lnTo>
                  <a:pt x="803" y="158"/>
                </a:lnTo>
                <a:lnTo>
                  <a:pt x="771" y="137"/>
                </a:lnTo>
                <a:lnTo>
                  <a:pt x="743" y="123"/>
                </a:lnTo>
                <a:lnTo>
                  <a:pt x="730" y="99"/>
                </a:lnTo>
                <a:lnTo>
                  <a:pt x="707" y="46"/>
                </a:lnTo>
                <a:lnTo>
                  <a:pt x="685" y="38"/>
                </a:lnTo>
                <a:lnTo>
                  <a:pt x="674" y="70"/>
                </a:lnTo>
                <a:lnTo>
                  <a:pt x="655" y="68"/>
                </a:lnTo>
                <a:lnTo>
                  <a:pt x="591" y="89"/>
                </a:lnTo>
                <a:lnTo>
                  <a:pt x="537" y="77"/>
                </a:lnTo>
              </a:path>
            </a:pathLst>
          </a:custGeom>
          <a:solidFill>
            <a:schemeClr val="bg1"/>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 name="Freeform 7">
            <a:extLst>
              <a:ext uri="{FF2B5EF4-FFF2-40B4-BE49-F238E27FC236}">
                <a16:creationId xmlns:a16="http://schemas.microsoft.com/office/drawing/2014/main" id="{78C95A24-84C1-A588-19FB-413CCCD3232C}"/>
              </a:ext>
            </a:extLst>
          </p:cNvPr>
          <p:cNvSpPr>
            <a:spLocks/>
          </p:cNvSpPr>
          <p:nvPr/>
        </p:nvSpPr>
        <p:spPr bwMode="auto">
          <a:xfrm>
            <a:off x="5057775" y="358775"/>
            <a:ext cx="193675" cy="649288"/>
          </a:xfrm>
          <a:custGeom>
            <a:avLst/>
            <a:gdLst>
              <a:gd name="T0" fmla="*/ 2147483646 w 122"/>
              <a:gd name="T1" fmla="*/ 2147483646 h 409"/>
              <a:gd name="T2" fmla="*/ 2147483646 w 122"/>
              <a:gd name="T3" fmla="*/ 2147483646 h 409"/>
              <a:gd name="T4" fmla="*/ 2147483646 w 122"/>
              <a:gd name="T5" fmla="*/ 2147483646 h 409"/>
              <a:gd name="T6" fmla="*/ 2147483646 w 122"/>
              <a:gd name="T7" fmla="*/ 2147483646 h 409"/>
              <a:gd name="T8" fmla="*/ 2147483646 w 122"/>
              <a:gd name="T9" fmla="*/ 2147483646 h 409"/>
              <a:gd name="T10" fmla="*/ 2147483646 w 122"/>
              <a:gd name="T11" fmla="*/ 2147483646 h 409"/>
              <a:gd name="T12" fmla="*/ 2147483646 w 122"/>
              <a:gd name="T13" fmla="*/ 2147483646 h 409"/>
              <a:gd name="T14" fmla="*/ 2147483646 w 122"/>
              <a:gd name="T15" fmla="*/ 2147483646 h 409"/>
              <a:gd name="T16" fmla="*/ 2147483646 w 122"/>
              <a:gd name="T17" fmla="*/ 2147483646 h 409"/>
              <a:gd name="T18" fmla="*/ 2147483646 w 122"/>
              <a:gd name="T19" fmla="*/ 2147483646 h 409"/>
              <a:gd name="T20" fmla="*/ 2147483646 w 122"/>
              <a:gd name="T21" fmla="*/ 2147483646 h 409"/>
              <a:gd name="T22" fmla="*/ 2147483646 w 122"/>
              <a:gd name="T23" fmla="*/ 2147483646 h 409"/>
              <a:gd name="T24" fmla="*/ 2147483646 w 122"/>
              <a:gd name="T25" fmla="*/ 2147483646 h 409"/>
              <a:gd name="T26" fmla="*/ 0 w 122"/>
              <a:gd name="T27" fmla="*/ 2147483646 h 409"/>
              <a:gd name="T28" fmla="*/ 2147483646 w 122"/>
              <a:gd name="T29" fmla="*/ 2147483646 h 409"/>
              <a:gd name="T30" fmla="*/ 2147483646 w 122"/>
              <a:gd name="T31" fmla="*/ 2147483646 h 409"/>
              <a:gd name="T32" fmla="*/ 2147483646 w 122"/>
              <a:gd name="T33" fmla="*/ 2147483646 h 409"/>
              <a:gd name="T34" fmla="*/ 2147483646 w 122"/>
              <a:gd name="T35" fmla="*/ 2147483646 h 409"/>
              <a:gd name="T36" fmla="*/ 2147483646 w 122"/>
              <a:gd name="T37" fmla="*/ 2147483646 h 409"/>
              <a:gd name="T38" fmla="*/ 2147483646 w 122"/>
              <a:gd name="T39" fmla="*/ 2147483646 h 409"/>
              <a:gd name="T40" fmla="*/ 2147483646 w 122"/>
              <a:gd name="T41" fmla="*/ 2147483646 h 409"/>
              <a:gd name="T42" fmla="*/ 2147483646 w 122"/>
              <a:gd name="T43" fmla="*/ 2147483646 h 409"/>
              <a:gd name="T44" fmla="*/ 2147483646 w 122"/>
              <a:gd name="T45" fmla="*/ 2147483646 h 409"/>
              <a:gd name="T46" fmla="*/ 2147483646 w 122"/>
              <a:gd name="T47" fmla="*/ 2147483646 h 409"/>
              <a:gd name="T48" fmla="*/ 2147483646 w 122"/>
              <a:gd name="T49" fmla="*/ 0 h 409"/>
              <a:gd name="T50" fmla="*/ 2147483646 w 122"/>
              <a:gd name="T51" fmla="*/ 2147483646 h 40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2" h="409">
                <a:moveTo>
                  <a:pt x="82" y="10"/>
                </a:moveTo>
                <a:lnTo>
                  <a:pt x="75" y="40"/>
                </a:lnTo>
                <a:lnTo>
                  <a:pt x="121" y="44"/>
                </a:lnTo>
                <a:lnTo>
                  <a:pt x="103" y="98"/>
                </a:lnTo>
                <a:lnTo>
                  <a:pt x="105" y="140"/>
                </a:lnTo>
                <a:lnTo>
                  <a:pt x="116" y="176"/>
                </a:lnTo>
                <a:lnTo>
                  <a:pt x="97" y="214"/>
                </a:lnTo>
                <a:lnTo>
                  <a:pt x="90" y="252"/>
                </a:lnTo>
                <a:lnTo>
                  <a:pt x="82" y="290"/>
                </a:lnTo>
                <a:lnTo>
                  <a:pt x="66" y="316"/>
                </a:lnTo>
                <a:lnTo>
                  <a:pt x="51" y="342"/>
                </a:lnTo>
                <a:lnTo>
                  <a:pt x="32" y="368"/>
                </a:lnTo>
                <a:lnTo>
                  <a:pt x="21" y="386"/>
                </a:lnTo>
                <a:lnTo>
                  <a:pt x="0" y="408"/>
                </a:lnTo>
                <a:lnTo>
                  <a:pt x="12" y="368"/>
                </a:lnTo>
                <a:lnTo>
                  <a:pt x="38" y="340"/>
                </a:lnTo>
                <a:lnTo>
                  <a:pt x="34" y="308"/>
                </a:lnTo>
                <a:lnTo>
                  <a:pt x="58" y="268"/>
                </a:lnTo>
                <a:lnTo>
                  <a:pt x="71" y="220"/>
                </a:lnTo>
                <a:lnTo>
                  <a:pt x="64" y="174"/>
                </a:lnTo>
                <a:lnTo>
                  <a:pt x="69" y="136"/>
                </a:lnTo>
                <a:lnTo>
                  <a:pt x="64" y="110"/>
                </a:lnTo>
                <a:lnTo>
                  <a:pt x="30" y="58"/>
                </a:lnTo>
                <a:lnTo>
                  <a:pt x="10" y="6"/>
                </a:lnTo>
                <a:lnTo>
                  <a:pt x="79" y="0"/>
                </a:lnTo>
                <a:lnTo>
                  <a:pt x="82" y="10"/>
                </a:lnTo>
              </a:path>
            </a:pathLst>
          </a:custGeom>
          <a:gradFill rotWithShape="0">
            <a:gsLst>
              <a:gs pos="0">
                <a:srgbClr val="FFFFFF"/>
              </a:gs>
              <a:gs pos="50000">
                <a:srgbClr val="00CCFF"/>
              </a:gs>
              <a:gs pos="100000">
                <a:srgbClr val="FFFFFF"/>
              </a:gs>
            </a:gsLst>
            <a:lin ang="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 name="Freeform 8">
            <a:extLst>
              <a:ext uri="{FF2B5EF4-FFF2-40B4-BE49-F238E27FC236}">
                <a16:creationId xmlns:a16="http://schemas.microsoft.com/office/drawing/2014/main" id="{5D035497-5074-D398-6687-F3285B6F1243}"/>
              </a:ext>
            </a:extLst>
          </p:cNvPr>
          <p:cNvSpPr>
            <a:spLocks/>
          </p:cNvSpPr>
          <p:nvPr/>
        </p:nvSpPr>
        <p:spPr bwMode="auto">
          <a:xfrm>
            <a:off x="3052763" y="4763"/>
            <a:ext cx="3092450" cy="642937"/>
          </a:xfrm>
          <a:custGeom>
            <a:avLst/>
            <a:gdLst>
              <a:gd name="T0" fmla="*/ 0 w 1948"/>
              <a:gd name="T1" fmla="*/ 2147483646 h 405"/>
              <a:gd name="T2" fmla="*/ 2147483646 w 1948"/>
              <a:gd name="T3" fmla="*/ 2147483646 h 405"/>
              <a:gd name="T4" fmla="*/ 2147483646 w 1948"/>
              <a:gd name="T5" fmla="*/ 2147483646 h 405"/>
              <a:gd name="T6" fmla="*/ 2147483646 w 1948"/>
              <a:gd name="T7" fmla="*/ 2147483646 h 405"/>
              <a:gd name="T8" fmla="*/ 2147483646 w 1948"/>
              <a:gd name="T9" fmla="*/ 2147483646 h 405"/>
              <a:gd name="T10" fmla="*/ 2147483646 w 1948"/>
              <a:gd name="T11" fmla="*/ 2147483646 h 405"/>
              <a:gd name="T12" fmla="*/ 2147483646 w 1948"/>
              <a:gd name="T13" fmla="*/ 2147483646 h 405"/>
              <a:gd name="T14" fmla="*/ 2147483646 w 1948"/>
              <a:gd name="T15" fmla="*/ 2147483646 h 405"/>
              <a:gd name="T16" fmla="*/ 2147483646 w 1948"/>
              <a:gd name="T17" fmla="*/ 2147483646 h 405"/>
              <a:gd name="T18" fmla="*/ 2147483646 w 1948"/>
              <a:gd name="T19" fmla="*/ 2147483646 h 405"/>
              <a:gd name="T20" fmla="*/ 2147483646 w 1948"/>
              <a:gd name="T21" fmla="*/ 2147483646 h 405"/>
              <a:gd name="T22" fmla="*/ 2147483646 w 1948"/>
              <a:gd name="T23" fmla="*/ 2147483646 h 405"/>
              <a:gd name="T24" fmla="*/ 2147483646 w 1948"/>
              <a:gd name="T25" fmla="*/ 2147483646 h 405"/>
              <a:gd name="T26" fmla="*/ 2147483646 w 1948"/>
              <a:gd name="T27" fmla="*/ 2147483646 h 405"/>
              <a:gd name="T28" fmla="*/ 2147483646 w 1948"/>
              <a:gd name="T29" fmla="*/ 2147483646 h 405"/>
              <a:gd name="T30" fmla="*/ 2147483646 w 1948"/>
              <a:gd name="T31" fmla="*/ 2147483646 h 405"/>
              <a:gd name="T32" fmla="*/ 2147483646 w 1948"/>
              <a:gd name="T33" fmla="*/ 2147483646 h 405"/>
              <a:gd name="T34" fmla="*/ 2147483646 w 1948"/>
              <a:gd name="T35" fmla="*/ 2147483646 h 405"/>
              <a:gd name="T36" fmla="*/ 2147483646 w 1948"/>
              <a:gd name="T37" fmla="*/ 2147483646 h 405"/>
              <a:gd name="T38" fmla="*/ 2147483646 w 1948"/>
              <a:gd name="T39" fmla="*/ 2147483646 h 405"/>
              <a:gd name="T40" fmla="*/ 2147483646 w 1948"/>
              <a:gd name="T41" fmla="*/ 2147483646 h 405"/>
              <a:gd name="T42" fmla="*/ 2147483646 w 1948"/>
              <a:gd name="T43" fmla="*/ 2147483646 h 405"/>
              <a:gd name="T44" fmla="*/ 2147483646 w 1948"/>
              <a:gd name="T45" fmla="*/ 2147483646 h 405"/>
              <a:gd name="T46" fmla="*/ 2147483646 w 1948"/>
              <a:gd name="T47" fmla="*/ 2147483646 h 405"/>
              <a:gd name="T48" fmla="*/ 2147483646 w 1948"/>
              <a:gd name="T49" fmla="*/ 2147483646 h 405"/>
              <a:gd name="T50" fmla="*/ 2147483646 w 1948"/>
              <a:gd name="T51" fmla="*/ 2147483646 h 405"/>
              <a:gd name="T52" fmla="*/ 2147483646 w 1948"/>
              <a:gd name="T53" fmla="*/ 2147483646 h 405"/>
              <a:gd name="T54" fmla="*/ 2147483646 w 1948"/>
              <a:gd name="T55" fmla="*/ 2147483646 h 405"/>
              <a:gd name="T56" fmla="*/ 2147483646 w 1948"/>
              <a:gd name="T57" fmla="*/ 2147483646 h 405"/>
              <a:gd name="T58" fmla="*/ 2147483646 w 1948"/>
              <a:gd name="T59" fmla="*/ 2147483646 h 405"/>
              <a:gd name="T60" fmla="*/ 2147483646 w 1948"/>
              <a:gd name="T61" fmla="*/ 2147483646 h 405"/>
              <a:gd name="T62" fmla="*/ 2147483646 w 1948"/>
              <a:gd name="T63" fmla="*/ 2147483646 h 405"/>
              <a:gd name="T64" fmla="*/ 2147483646 w 1948"/>
              <a:gd name="T65" fmla="*/ 2147483646 h 405"/>
              <a:gd name="T66" fmla="*/ 2147483646 w 1948"/>
              <a:gd name="T67" fmla="*/ 2147483646 h 405"/>
              <a:gd name="T68" fmla="*/ 2147483646 w 1948"/>
              <a:gd name="T69" fmla="*/ 2147483646 h 405"/>
              <a:gd name="T70" fmla="*/ 2147483646 w 1948"/>
              <a:gd name="T71" fmla="*/ 2147483646 h 405"/>
              <a:gd name="T72" fmla="*/ 2147483646 w 1948"/>
              <a:gd name="T73" fmla="*/ 2147483646 h 405"/>
              <a:gd name="T74" fmla="*/ 2147483646 w 1948"/>
              <a:gd name="T75" fmla="*/ 2147483646 h 405"/>
              <a:gd name="T76" fmla="*/ 2147483646 w 1948"/>
              <a:gd name="T77" fmla="*/ 2147483646 h 405"/>
              <a:gd name="T78" fmla="*/ 2147483646 w 1948"/>
              <a:gd name="T79" fmla="*/ 2147483646 h 405"/>
              <a:gd name="T80" fmla="*/ 2147483646 w 1948"/>
              <a:gd name="T81" fmla="*/ 2147483646 h 405"/>
              <a:gd name="T82" fmla="*/ 2147483646 w 1948"/>
              <a:gd name="T83" fmla="*/ 2147483646 h 405"/>
              <a:gd name="T84" fmla="*/ 2147483646 w 1948"/>
              <a:gd name="T85" fmla="*/ 2147483646 h 405"/>
              <a:gd name="T86" fmla="*/ 2147483646 w 1948"/>
              <a:gd name="T87" fmla="*/ 2147483646 h 405"/>
              <a:gd name="T88" fmla="*/ 2147483646 w 1948"/>
              <a:gd name="T89" fmla="*/ 2147483646 h 405"/>
              <a:gd name="T90" fmla="*/ 2147483646 w 1948"/>
              <a:gd name="T91" fmla="*/ 2147483646 h 405"/>
              <a:gd name="T92" fmla="*/ 2147483646 w 1948"/>
              <a:gd name="T93" fmla="*/ 2147483646 h 405"/>
              <a:gd name="T94" fmla="*/ 2147483646 w 1948"/>
              <a:gd name="T95" fmla="*/ 2147483646 h 405"/>
              <a:gd name="T96" fmla="*/ 2147483646 w 1948"/>
              <a:gd name="T97" fmla="*/ 2147483646 h 405"/>
              <a:gd name="T98" fmla="*/ 2147483646 w 1948"/>
              <a:gd name="T99" fmla="*/ 2147483646 h 405"/>
              <a:gd name="T100" fmla="*/ 2147483646 w 1948"/>
              <a:gd name="T101" fmla="*/ 2147483646 h 405"/>
              <a:gd name="T102" fmla="*/ 2147483646 w 1948"/>
              <a:gd name="T103" fmla="*/ 2147483646 h 405"/>
              <a:gd name="T104" fmla="*/ 2147483646 w 1948"/>
              <a:gd name="T105" fmla="*/ 2147483646 h 405"/>
              <a:gd name="T106" fmla="*/ 2147483646 w 1948"/>
              <a:gd name="T107" fmla="*/ 2147483646 h 405"/>
              <a:gd name="T108" fmla="*/ 2147483646 w 1948"/>
              <a:gd name="T109" fmla="*/ 0 h 405"/>
              <a:gd name="T110" fmla="*/ 2147483646 w 1948"/>
              <a:gd name="T111" fmla="*/ 2147483646 h 405"/>
              <a:gd name="T112" fmla="*/ 2147483646 w 1948"/>
              <a:gd name="T113" fmla="*/ 2147483646 h 405"/>
              <a:gd name="T114" fmla="*/ 2147483646 w 1948"/>
              <a:gd name="T115" fmla="*/ 2147483646 h 405"/>
              <a:gd name="T116" fmla="*/ 2147483646 w 1948"/>
              <a:gd name="T117" fmla="*/ 2147483646 h 405"/>
              <a:gd name="T118" fmla="*/ 2147483646 w 1948"/>
              <a:gd name="T119" fmla="*/ 2147483646 h 405"/>
              <a:gd name="T120" fmla="*/ 2147483646 w 1948"/>
              <a:gd name="T121" fmla="*/ 2147483646 h 405"/>
              <a:gd name="T122" fmla="*/ 2147483646 w 1948"/>
              <a:gd name="T123" fmla="*/ 2147483646 h 405"/>
              <a:gd name="T124" fmla="*/ 0 w 1948"/>
              <a:gd name="T125" fmla="*/ 2147483646 h 40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48" h="405">
                <a:moveTo>
                  <a:pt x="0" y="271"/>
                </a:moveTo>
                <a:lnTo>
                  <a:pt x="0" y="341"/>
                </a:lnTo>
                <a:lnTo>
                  <a:pt x="0" y="405"/>
                </a:lnTo>
                <a:lnTo>
                  <a:pt x="5" y="353"/>
                </a:lnTo>
                <a:lnTo>
                  <a:pt x="6" y="312"/>
                </a:lnTo>
                <a:lnTo>
                  <a:pt x="8" y="238"/>
                </a:lnTo>
                <a:lnTo>
                  <a:pt x="14" y="202"/>
                </a:lnTo>
                <a:lnTo>
                  <a:pt x="25" y="190"/>
                </a:lnTo>
                <a:lnTo>
                  <a:pt x="37" y="199"/>
                </a:lnTo>
                <a:lnTo>
                  <a:pt x="53" y="201"/>
                </a:lnTo>
                <a:lnTo>
                  <a:pt x="75" y="211"/>
                </a:lnTo>
                <a:lnTo>
                  <a:pt x="88" y="224"/>
                </a:lnTo>
                <a:lnTo>
                  <a:pt x="106" y="224"/>
                </a:lnTo>
                <a:lnTo>
                  <a:pt x="120" y="217"/>
                </a:lnTo>
                <a:lnTo>
                  <a:pt x="135" y="195"/>
                </a:lnTo>
                <a:lnTo>
                  <a:pt x="148" y="197"/>
                </a:lnTo>
                <a:lnTo>
                  <a:pt x="172" y="214"/>
                </a:lnTo>
                <a:lnTo>
                  <a:pt x="185" y="222"/>
                </a:lnTo>
                <a:lnTo>
                  <a:pt x="200" y="229"/>
                </a:lnTo>
                <a:lnTo>
                  <a:pt x="216" y="232"/>
                </a:lnTo>
                <a:lnTo>
                  <a:pt x="242" y="222"/>
                </a:lnTo>
                <a:lnTo>
                  <a:pt x="271" y="243"/>
                </a:lnTo>
                <a:lnTo>
                  <a:pt x="293" y="232"/>
                </a:lnTo>
                <a:lnTo>
                  <a:pt x="330" y="211"/>
                </a:lnTo>
                <a:lnTo>
                  <a:pt x="353" y="211"/>
                </a:lnTo>
                <a:lnTo>
                  <a:pt x="378" y="194"/>
                </a:lnTo>
                <a:lnTo>
                  <a:pt x="395" y="186"/>
                </a:lnTo>
                <a:lnTo>
                  <a:pt x="421" y="208"/>
                </a:lnTo>
                <a:lnTo>
                  <a:pt x="441" y="203"/>
                </a:lnTo>
                <a:lnTo>
                  <a:pt x="458" y="211"/>
                </a:lnTo>
                <a:lnTo>
                  <a:pt x="470" y="211"/>
                </a:lnTo>
                <a:lnTo>
                  <a:pt x="484" y="211"/>
                </a:lnTo>
                <a:lnTo>
                  <a:pt x="495" y="219"/>
                </a:lnTo>
                <a:lnTo>
                  <a:pt x="512" y="211"/>
                </a:lnTo>
                <a:lnTo>
                  <a:pt x="525" y="190"/>
                </a:lnTo>
                <a:lnTo>
                  <a:pt x="573" y="210"/>
                </a:lnTo>
                <a:lnTo>
                  <a:pt x="597" y="234"/>
                </a:lnTo>
                <a:lnTo>
                  <a:pt x="606" y="272"/>
                </a:lnTo>
                <a:lnTo>
                  <a:pt x="712" y="184"/>
                </a:lnTo>
                <a:lnTo>
                  <a:pt x="738" y="152"/>
                </a:lnTo>
                <a:lnTo>
                  <a:pt x="763" y="136"/>
                </a:lnTo>
                <a:lnTo>
                  <a:pt x="791" y="124"/>
                </a:lnTo>
                <a:lnTo>
                  <a:pt x="787" y="148"/>
                </a:lnTo>
                <a:lnTo>
                  <a:pt x="755" y="188"/>
                </a:lnTo>
                <a:lnTo>
                  <a:pt x="776" y="181"/>
                </a:lnTo>
                <a:lnTo>
                  <a:pt x="806" y="166"/>
                </a:lnTo>
                <a:lnTo>
                  <a:pt x="827" y="176"/>
                </a:lnTo>
                <a:lnTo>
                  <a:pt x="842" y="203"/>
                </a:lnTo>
                <a:lnTo>
                  <a:pt x="833" y="225"/>
                </a:lnTo>
                <a:lnTo>
                  <a:pt x="863" y="228"/>
                </a:lnTo>
                <a:lnTo>
                  <a:pt x="887" y="243"/>
                </a:lnTo>
                <a:lnTo>
                  <a:pt x="895" y="262"/>
                </a:lnTo>
                <a:lnTo>
                  <a:pt x="917" y="259"/>
                </a:lnTo>
                <a:lnTo>
                  <a:pt x="929" y="275"/>
                </a:lnTo>
                <a:lnTo>
                  <a:pt x="948" y="305"/>
                </a:lnTo>
                <a:lnTo>
                  <a:pt x="963" y="299"/>
                </a:lnTo>
                <a:lnTo>
                  <a:pt x="955" y="275"/>
                </a:lnTo>
                <a:lnTo>
                  <a:pt x="948" y="250"/>
                </a:lnTo>
                <a:lnTo>
                  <a:pt x="936" y="240"/>
                </a:lnTo>
                <a:lnTo>
                  <a:pt x="921" y="223"/>
                </a:lnTo>
                <a:lnTo>
                  <a:pt x="929" y="186"/>
                </a:lnTo>
                <a:lnTo>
                  <a:pt x="919" y="161"/>
                </a:lnTo>
                <a:lnTo>
                  <a:pt x="889" y="156"/>
                </a:lnTo>
                <a:lnTo>
                  <a:pt x="898" y="136"/>
                </a:lnTo>
                <a:lnTo>
                  <a:pt x="917" y="120"/>
                </a:lnTo>
                <a:lnTo>
                  <a:pt x="867" y="122"/>
                </a:lnTo>
                <a:lnTo>
                  <a:pt x="889" y="110"/>
                </a:lnTo>
                <a:lnTo>
                  <a:pt x="931" y="94"/>
                </a:lnTo>
                <a:lnTo>
                  <a:pt x="910" y="90"/>
                </a:lnTo>
                <a:lnTo>
                  <a:pt x="857" y="104"/>
                </a:lnTo>
                <a:lnTo>
                  <a:pt x="831" y="96"/>
                </a:lnTo>
                <a:lnTo>
                  <a:pt x="849" y="80"/>
                </a:lnTo>
                <a:lnTo>
                  <a:pt x="887" y="76"/>
                </a:lnTo>
                <a:lnTo>
                  <a:pt x="919" y="72"/>
                </a:lnTo>
                <a:lnTo>
                  <a:pt x="951" y="58"/>
                </a:lnTo>
                <a:lnTo>
                  <a:pt x="1006" y="50"/>
                </a:lnTo>
                <a:lnTo>
                  <a:pt x="1046" y="56"/>
                </a:lnTo>
                <a:lnTo>
                  <a:pt x="1072" y="78"/>
                </a:lnTo>
                <a:lnTo>
                  <a:pt x="1098" y="92"/>
                </a:lnTo>
                <a:lnTo>
                  <a:pt x="1117" y="82"/>
                </a:lnTo>
                <a:lnTo>
                  <a:pt x="1142" y="86"/>
                </a:lnTo>
                <a:lnTo>
                  <a:pt x="1174" y="106"/>
                </a:lnTo>
                <a:lnTo>
                  <a:pt x="1202" y="132"/>
                </a:lnTo>
                <a:lnTo>
                  <a:pt x="1225" y="164"/>
                </a:lnTo>
                <a:lnTo>
                  <a:pt x="1264" y="174"/>
                </a:lnTo>
                <a:lnTo>
                  <a:pt x="1294" y="195"/>
                </a:lnTo>
                <a:lnTo>
                  <a:pt x="1313" y="214"/>
                </a:lnTo>
                <a:lnTo>
                  <a:pt x="1341" y="232"/>
                </a:lnTo>
                <a:lnTo>
                  <a:pt x="1373" y="227"/>
                </a:lnTo>
                <a:lnTo>
                  <a:pt x="1394" y="217"/>
                </a:lnTo>
                <a:lnTo>
                  <a:pt x="1433" y="217"/>
                </a:lnTo>
                <a:lnTo>
                  <a:pt x="1454" y="193"/>
                </a:lnTo>
                <a:lnTo>
                  <a:pt x="1471" y="195"/>
                </a:lnTo>
                <a:lnTo>
                  <a:pt x="1483" y="195"/>
                </a:lnTo>
                <a:lnTo>
                  <a:pt x="1499" y="206"/>
                </a:lnTo>
                <a:lnTo>
                  <a:pt x="1517" y="214"/>
                </a:lnTo>
                <a:lnTo>
                  <a:pt x="1530" y="197"/>
                </a:lnTo>
                <a:lnTo>
                  <a:pt x="1544" y="193"/>
                </a:lnTo>
                <a:lnTo>
                  <a:pt x="1555" y="198"/>
                </a:lnTo>
                <a:lnTo>
                  <a:pt x="1569" y="190"/>
                </a:lnTo>
                <a:lnTo>
                  <a:pt x="1593" y="202"/>
                </a:lnTo>
                <a:lnTo>
                  <a:pt x="1608" y="224"/>
                </a:lnTo>
                <a:lnTo>
                  <a:pt x="1626" y="227"/>
                </a:lnTo>
                <a:lnTo>
                  <a:pt x="1637" y="229"/>
                </a:lnTo>
                <a:lnTo>
                  <a:pt x="1651" y="222"/>
                </a:lnTo>
                <a:lnTo>
                  <a:pt x="1662" y="212"/>
                </a:lnTo>
                <a:lnTo>
                  <a:pt x="1671" y="208"/>
                </a:lnTo>
                <a:lnTo>
                  <a:pt x="1686" y="199"/>
                </a:lnTo>
                <a:lnTo>
                  <a:pt x="1703" y="198"/>
                </a:lnTo>
                <a:lnTo>
                  <a:pt x="1718" y="214"/>
                </a:lnTo>
                <a:lnTo>
                  <a:pt x="1742" y="225"/>
                </a:lnTo>
                <a:lnTo>
                  <a:pt x="1764" y="214"/>
                </a:lnTo>
                <a:lnTo>
                  <a:pt x="1774" y="208"/>
                </a:lnTo>
                <a:lnTo>
                  <a:pt x="1789" y="214"/>
                </a:lnTo>
                <a:lnTo>
                  <a:pt x="1799" y="217"/>
                </a:lnTo>
                <a:lnTo>
                  <a:pt x="1814" y="229"/>
                </a:lnTo>
                <a:lnTo>
                  <a:pt x="1830" y="229"/>
                </a:lnTo>
                <a:lnTo>
                  <a:pt x="1848" y="225"/>
                </a:lnTo>
                <a:lnTo>
                  <a:pt x="1871" y="219"/>
                </a:lnTo>
                <a:lnTo>
                  <a:pt x="1898" y="211"/>
                </a:lnTo>
                <a:lnTo>
                  <a:pt x="1916" y="219"/>
                </a:lnTo>
                <a:lnTo>
                  <a:pt x="1927" y="231"/>
                </a:lnTo>
                <a:lnTo>
                  <a:pt x="1936" y="254"/>
                </a:lnTo>
                <a:lnTo>
                  <a:pt x="1942" y="294"/>
                </a:lnTo>
                <a:lnTo>
                  <a:pt x="1948" y="346"/>
                </a:lnTo>
                <a:lnTo>
                  <a:pt x="1948" y="238"/>
                </a:lnTo>
                <a:lnTo>
                  <a:pt x="1948" y="210"/>
                </a:lnTo>
                <a:lnTo>
                  <a:pt x="1945" y="192"/>
                </a:lnTo>
                <a:lnTo>
                  <a:pt x="1940" y="170"/>
                </a:lnTo>
                <a:lnTo>
                  <a:pt x="1930" y="151"/>
                </a:lnTo>
                <a:lnTo>
                  <a:pt x="1910" y="142"/>
                </a:lnTo>
                <a:lnTo>
                  <a:pt x="1881" y="140"/>
                </a:lnTo>
                <a:lnTo>
                  <a:pt x="1858" y="142"/>
                </a:lnTo>
                <a:lnTo>
                  <a:pt x="1832" y="137"/>
                </a:lnTo>
                <a:lnTo>
                  <a:pt x="1807" y="152"/>
                </a:lnTo>
                <a:lnTo>
                  <a:pt x="1781" y="145"/>
                </a:lnTo>
                <a:lnTo>
                  <a:pt x="1759" y="140"/>
                </a:lnTo>
                <a:lnTo>
                  <a:pt x="1742" y="140"/>
                </a:lnTo>
                <a:lnTo>
                  <a:pt x="1698" y="145"/>
                </a:lnTo>
                <a:lnTo>
                  <a:pt x="1674" y="148"/>
                </a:lnTo>
                <a:lnTo>
                  <a:pt x="1648" y="142"/>
                </a:lnTo>
                <a:lnTo>
                  <a:pt x="1623" y="149"/>
                </a:lnTo>
                <a:lnTo>
                  <a:pt x="1592" y="142"/>
                </a:lnTo>
                <a:lnTo>
                  <a:pt x="1580" y="140"/>
                </a:lnTo>
                <a:lnTo>
                  <a:pt x="1555" y="140"/>
                </a:lnTo>
                <a:lnTo>
                  <a:pt x="1531" y="137"/>
                </a:lnTo>
                <a:lnTo>
                  <a:pt x="1514" y="145"/>
                </a:lnTo>
                <a:lnTo>
                  <a:pt x="1500" y="142"/>
                </a:lnTo>
                <a:lnTo>
                  <a:pt x="1469" y="140"/>
                </a:lnTo>
                <a:lnTo>
                  <a:pt x="1442" y="145"/>
                </a:lnTo>
                <a:lnTo>
                  <a:pt x="1417" y="145"/>
                </a:lnTo>
                <a:lnTo>
                  <a:pt x="1389" y="137"/>
                </a:lnTo>
                <a:lnTo>
                  <a:pt x="1365" y="146"/>
                </a:lnTo>
                <a:lnTo>
                  <a:pt x="1346" y="140"/>
                </a:lnTo>
                <a:lnTo>
                  <a:pt x="1328" y="149"/>
                </a:lnTo>
                <a:lnTo>
                  <a:pt x="1310" y="145"/>
                </a:lnTo>
                <a:lnTo>
                  <a:pt x="1287" y="140"/>
                </a:lnTo>
                <a:lnTo>
                  <a:pt x="1274" y="132"/>
                </a:lnTo>
                <a:lnTo>
                  <a:pt x="1244" y="102"/>
                </a:lnTo>
                <a:lnTo>
                  <a:pt x="1211" y="74"/>
                </a:lnTo>
                <a:lnTo>
                  <a:pt x="1181" y="55"/>
                </a:lnTo>
                <a:lnTo>
                  <a:pt x="1153" y="39"/>
                </a:lnTo>
                <a:lnTo>
                  <a:pt x="1110" y="19"/>
                </a:lnTo>
                <a:lnTo>
                  <a:pt x="1057" y="7"/>
                </a:lnTo>
                <a:lnTo>
                  <a:pt x="1008" y="0"/>
                </a:lnTo>
                <a:lnTo>
                  <a:pt x="927" y="3"/>
                </a:lnTo>
                <a:lnTo>
                  <a:pt x="858" y="18"/>
                </a:lnTo>
                <a:lnTo>
                  <a:pt x="821" y="31"/>
                </a:lnTo>
                <a:lnTo>
                  <a:pt x="765" y="60"/>
                </a:lnTo>
                <a:lnTo>
                  <a:pt x="720" y="94"/>
                </a:lnTo>
                <a:lnTo>
                  <a:pt x="676" y="130"/>
                </a:lnTo>
                <a:lnTo>
                  <a:pt x="633" y="142"/>
                </a:lnTo>
                <a:lnTo>
                  <a:pt x="597" y="150"/>
                </a:lnTo>
                <a:lnTo>
                  <a:pt x="558" y="152"/>
                </a:lnTo>
                <a:lnTo>
                  <a:pt x="521" y="147"/>
                </a:lnTo>
                <a:lnTo>
                  <a:pt x="490" y="147"/>
                </a:lnTo>
                <a:lnTo>
                  <a:pt x="395" y="147"/>
                </a:lnTo>
                <a:lnTo>
                  <a:pt x="367" y="145"/>
                </a:lnTo>
                <a:lnTo>
                  <a:pt x="285" y="150"/>
                </a:lnTo>
                <a:lnTo>
                  <a:pt x="234" y="147"/>
                </a:lnTo>
                <a:lnTo>
                  <a:pt x="173" y="140"/>
                </a:lnTo>
                <a:lnTo>
                  <a:pt x="97" y="142"/>
                </a:lnTo>
                <a:lnTo>
                  <a:pt x="51" y="142"/>
                </a:lnTo>
                <a:lnTo>
                  <a:pt x="31" y="145"/>
                </a:lnTo>
                <a:lnTo>
                  <a:pt x="17" y="152"/>
                </a:lnTo>
                <a:lnTo>
                  <a:pt x="4" y="172"/>
                </a:lnTo>
                <a:lnTo>
                  <a:pt x="0" y="203"/>
                </a:lnTo>
                <a:lnTo>
                  <a:pt x="0" y="235"/>
                </a:lnTo>
                <a:lnTo>
                  <a:pt x="0" y="271"/>
                </a:lnTo>
              </a:path>
            </a:pathLst>
          </a:custGeom>
          <a:solidFill>
            <a:srgbClr val="FFFFFF"/>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 name="Freeform 9">
            <a:extLst>
              <a:ext uri="{FF2B5EF4-FFF2-40B4-BE49-F238E27FC236}">
                <a16:creationId xmlns:a16="http://schemas.microsoft.com/office/drawing/2014/main" id="{FFBC7EB3-B0BA-B0EB-CBC0-2B08C29D0C29}"/>
              </a:ext>
            </a:extLst>
          </p:cNvPr>
          <p:cNvSpPr>
            <a:spLocks/>
          </p:cNvSpPr>
          <p:nvPr/>
        </p:nvSpPr>
        <p:spPr bwMode="auto">
          <a:xfrm>
            <a:off x="3981450" y="334963"/>
            <a:ext cx="142875" cy="638175"/>
          </a:xfrm>
          <a:custGeom>
            <a:avLst/>
            <a:gdLst>
              <a:gd name="T0" fmla="*/ 2147483646 w 90"/>
              <a:gd name="T1" fmla="*/ 2147483646 h 402"/>
              <a:gd name="T2" fmla="*/ 2147483646 w 90"/>
              <a:gd name="T3" fmla="*/ 2147483646 h 402"/>
              <a:gd name="T4" fmla="*/ 2147483646 w 90"/>
              <a:gd name="T5" fmla="*/ 2147483646 h 402"/>
              <a:gd name="T6" fmla="*/ 2147483646 w 90"/>
              <a:gd name="T7" fmla="*/ 2147483646 h 402"/>
              <a:gd name="T8" fmla="*/ 2147483646 w 90"/>
              <a:gd name="T9" fmla="*/ 2147483646 h 402"/>
              <a:gd name="T10" fmla="*/ 0 w 90"/>
              <a:gd name="T11" fmla="*/ 2147483646 h 402"/>
              <a:gd name="T12" fmla="*/ 2147483646 w 90"/>
              <a:gd name="T13" fmla="*/ 2147483646 h 402"/>
              <a:gd name="T14" fmla="*/ 2147483646 w 90"/>
              <a:gd name="T15" fmla="*/ 2147483646 h 402"/>
              <a:gd name="T16" fmla="*/ 2147483646 w 90"/>
              <a:gd name="T17" fmla="*/ 2147483646 h 402"/>
              <a:gd name="T18" fmla="*/ 2147483646 w 90"/>
              <a:gd name="T19" fmla="*/ 2147483646 h 402"/>
              <a:gd name="T20" fmla="*/ 2147483646 w 90"/>
              <a:gd name="T21" fmla="*/ 2147483646 h 402"/>
              <a:gd name="T22" fmla="*/ 2147483646 w 90"/>
              <a:gd name="T23" fmla="*/ 2147483646 h 402"/>
              <a:gd name="T24" fmla="*/ 2147483646 w 90"/>
              <a:gd name="T25" fmla="*/ 2147483646 h 402"/>
              <a:gd name="T26" fmla="*/ 2147483646 w 90"/>
              <a:gd name="T27" fmla="*/ 2147483646 h 402"/>
              <a:gd name="T28" fmla="*/ 2147483646 w 90"/>
              <a:gd name="T29" fmla="*/ 2147483646 h 402"/>
              <a:gd name="T30" fmla="*/ 2147483646 w 90"/>
              <a:gd name="T31" fmla="*/ 2147483646 h 402"/>
              <a:gd name="T32" fmla="*/ 2147483646 w 90"/>
              <a:gd name="T33" fmla="*/ 2147483646 h 402"/>
              <a:gd name="T34" fmla="*/ 2147483646 w 90"/>
              <a:gd name="T35" fmla="*/ 2147483646 h 402"/>
              <a:gd name="T36" fmla="*/ 2147483646 w 90"/>
              <a:gd name="T37" fmla="*/ 2147483646 h 402"/>
              <a:gd name="T38" fmla="*/ 2147483646 w 90"/>
              <a:gd name="T39" fmla="*/ 2147483646 h 402"/>
              <a:gd name="T40" fmla="*/ 2147483646 w 90"/>
              <a:gd name="T41" fmla="*/ 2147483646 h 402"/>
              <a:gd name="T42" fmla="*/ 2147483646 w 90"/>
              <a:gd name="T43" fmla="*/ 2147483646 h 402"/>
              <a:gd name="T44" fmla="*/ 2147483646 w 90"/>
              <a:gd name="T45" fmla="*/ 0 h 402"/>
              <a:gd name="T46" fmla="*/ 2147483646 w 90"/>
              <a:gd name="T47" fmla="*/ 2147483646 h 40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0" h="402">
                <a:moveTo>
                  <a:pt x="21" y="10"/>
                </a:moveTo>
                <a:lnTo>
                  <a:pt x="28" y="40"/>
                </a:lnTo>
                <a:lnTo>
                  <a:pt x="21" y="54"/>
                </a:lnTo>
                <a:lnTo>
                  <a:pt x="10" y="99"/>
                </a:lnTo>
                <a:lnTo>
                  <a:pt x="2" y="138"/>
                </a:lnTo>
                <a:lnTo>
                  <a:pt x="0" y="173"/>
                </a:lnTo>
                <a:lnTo>
                  <a:pt x="8" y="215"/>
                </a:lnTo>
                <a:lnTo>
                  <a:pt x="13" y="256"/>
                </a:lnTo>
                <a:lnTo>
                  <a:pt x="21" y="295"/>
                </a:lnTo>
                <a:lnTo>
                  <a:pt x="43" y="319"/>
                </a:lnTo>
                <a:lnTo>
                  <a:pt x="52" y="348"/>
                </a:lnTo>
                <a:lnTo>
                  <a:pt x="71" y="374"/>
                </a:lnTo>
                <a:lnTo>
                  <a:pt x="89" y="401"/>
                </a:lnTo>
                <a:lnTo>
                  <a:pt x="82" y="376"/>
                </a:lnTo>
                <a:lnTo>
                  <a:pt x="65" y="346"/>
                </a:lnTo>
                <a:lnTo>
                  <a:pt x="69" y="313"/>
                </a:lnTo>
                <a:lnTo>
                  <a:pt x="45" y="272"/>
                </a:lnTo>
                <a:lnTo>
                  <a:pt x="23" y="223"/>
                </a:lnTo>
                <a:lnTo>
                  <a:pt x="19" y="150"/>
                </a:lnTo>
                <a:lnTo>
                  <a:pt x="28" y="103"/>
                </a:lnTo>
                <a:lnTo>
                  <a:pt x="41" y="54"/>
                </a:lnTo>
                <a:lnTo>
                  <a:pt x="43" y="20"/>
                </a:lnTo>
                <a:lnTo>
                  <a:pt x="23" y="0"/>
                </a:lnTo>
                <a:lnTo>
                  <a:pt x="21" y="10"/>
                </a:lnTo>
              </a:path>
            </a:pathLst>
          </a:custGeom>
          <a:solidFill>
            <a:srgbClr val="FFFFFF"/>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10" name="Group 10">
            <a:extLst>
              <a:ext uri="{FF2B5EF4-FFF2-40B4-BE49-F238E27FC236}">
                <a16:creationId xmlns:a16="http://schemas.microsoft.com/office/drawing/2014/main" id="{DB6A4881-1DA8-110B-82A4-9A895336A57A}"/>
              </a:ext>
            </a:extLst>
          </p:cNvPr>
          <p:cNvGrpSpPr>
            <a:grpSpLocks/>
          </p:cNvGrpSpPr>
          <p:nvPr/>
        </p:nvGrpSpPr>
        <p:grpSpPr bwMode="auto">
          <a:xfrm>
            <a:off x="134938" y="209550"/>
            <a:ext cx="2808287" cy="844550"/>
            <a:chOff x="85" y="132"/>
            <a:chExt cx="1769" cy="532"/>
          </a:xfrm>
        </p:grpSpPr>
        <p:sp>
          <p:nvSpPr>
            <p:cNvPr id="11" name="Freeform 11">
              <a:extLst>
                <a:ext uri="{FF2B5EF4-FFF2-40B4-BE49-F238E27FC236}">
                  <a16:creationId xmlns:a16="http://schemas.microsoft.com/office/drawing/2014/main" id="{81DD2A31-2531-ACCC-D491-440D754BFAD3}"/>
                </a:ext>
              </a:extLst>
            </p:cNvPr>
            <p:cNvSpPr>
              <a:spLocks/>
            </p:cNvSpPr>
            <p:nvPr/>
          </p:nvSpPr>
          <p:spPr bwMode="auto">
            <a:xfrm>
              <a:off x="93" y="132"/>
              <a:ext cx="1761" cy="427"/>
            </a:xfrm>
            <a:custGeom>
              <a:avLst/>
              <a:gdLst>
                <a:gd name="T0" fmla="*/ 23 w 1761"/>
                <a:gd name="T1" fmla="*/ 6 h 427"/>
                <a:gd name="T2" fmla="*/ 37 w 1761"/>
                <a:gd name="T3" fmla="*/ 0 h 427"/>
                <a:gd name="T4" fmla="*/ 1706 w 1761"/>
                <a:gd name="T5" fmla="*/ 0 h 427"/>
                <a:gd name="T6" fmla="*/ 1725 w 1761"/>
                <a:gd name="T7" fmla="*/ 4 h 427"/>
                <a:gd name="T8" fmla="*/ 1739 w 1761"/>
                <a:gd name="T9" fmla="*/ 15 h 427"/>
                <a:gd name="T10" fmla="*/ 1751 w 1761"/>
                <a:gd name="T11" fmla="*/ 42 h 427"/>
                <a:gd name="T12" fmla="*/ 1758 w 1761"/>
                <a:gd name="T13" fmla="*/ 74 h 427"/>
                <a:gd name="T14" fmla="*/ 1760 w 1761"/>
                <a:gd name="T15" fmla="*/ 110 h 427"/>
                <a:gd name="T16" fmla="*/ 1760 w 1761"/>
                <a:gd name="T17" fmla="*/ 426 h 427"/>
                <a:gd name="T18" fmla="*/ 66 w 1761"/>
                <a:gd name="T19" fmla="*/ 426 h 427"/>
                <a:gd name="T20" fmla="*/ 0 w 1761"/>
                <a:gd name="T21" fmla="*/ 426 h 427"/>
                <a:gd name="T22" fmla="*/ 0 w 1761"/>
                <a:gd name="T23" fmla="*/ 132 h 427"/>
                <a:gd name="T24" fmla="*/ 0 w 1761"/>
                <a:gd name="T25" fmla="*/ 89 h 427"/>
                <a:gd name="T26" fmla="*/ 7 w 1761"/>
                <a:gd name="T27" fmla="*/ 47 h 427"/>
                <a:gd name="T28" fmla="*/ 13 w 1761"/>
                <a:gd name="T29" fmla="*/ 25 h 427"/>
                <a:gd name="T30" fmla="*/ 23 w 1761"/>
                <a:gd name="T31" fmla="*/ 6 h 4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61" h="427">
                  <a:moveTo>
                    <a:pt x="23" y="6"/>
                  </a:moveTo>
                  <a:lnTo>
                    <a:pt x="37" y="0"/>
                  </a:lnTo>
                  <a:lnTo>
                    <a:pt x="1706" y="0"/>
                  </a:lnTo>
                  <a:lnTo>
                    <a:pt x="1725" y="4"/>
                  </a:lnTo>
                  <a:lnTo>
                    <a:pt x="1739" y="15"/>
                  </a:lnTo>
                  <a:lnTo>
                    <a:pt x="1751" y="42"/>
                  </a:lnTo>
                  <a:lnTo>
                    <a:pt x="1758" y="74"/>
                  </a:lnTo>
                  <a:lnTo>
                    <a:pt x="1760" y="110"/>
                  </a:lnTo>
                  <a:lnTo>
                    <a:pt x="1760" y="426"/>
                  </a:lnTo>
                  <a:lnTo>
                    <a:pt x="66" y="426"/>
                  </a:lnTo>
                  <a:lnTo>
                    <a:pt x="0" y="426"/>
                  </a:lnTo>
                  <a:lnTo>
                    <a:pt x="0" y="132"/>
                  </a:lnTo>
                  <a:lnTo>
                    <a:pt x="0" y="89"/>
                  </a:lnTo>
                  <a:lnTo>
                    <a:pt x="7" y="47"/>
                  </a:lnTo>
                  <a:lnTo>
                    <a:pt x="13" y="25"/>
                  </a:lnTo>
                  <a:lnTo>
                    <a:pt x="23" y="6"/>
                  </a:lnTo>
                </a:path>
              </a:pathLst>
            </a:custGeom>
            <a:gradFill rotWithShape="0">
              <a:gsLst>
                <a:gs pos="0">
                  <a:srgbClr val="00CCFF"/>
                </a:gs>
                <a:gs pos="100000">
                  <a:srgbClr val="FFFFFF"/>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 name="Freeform 12">
              <a:extLst>
                <a:ext uri="{FF2B5EF4-FFF2-40B4-BE49-F238E27FC236}">
                  <a16:creationId xmlns:a16="http://schemas.microsoft.com/office/drawing/2014/main" id="{F1D86CD1-C828-FA8D-D987-F1CF890AB238}"/>
                </a:ext>
              </a:extLst>
            </p:cNvPr>
            <p:cNvSpPr>
              <a:spLocks/>
            </p:cNvSpPr>
            <p:nvPr/>
          </p:nvSpPr>
          <p:spPr bwMode="auto">
            <a:xfrm>
              <a:off x="85" y="412"/>
              <a:ext cx="1761" cy="185"/>
            </a:xfrm>
            <a:custGeom>
              <a:avLst/>
              <a:gdLst>
                <a:gd name="T0" fmla="*/ 85 w 1761"/>
                <a:gd name="T1" fmla="*/ 63 h 185"/>
                <a:gd name="T2" fmla="*/ 138 w 1761"/>
                <a:gd name="T3" fmla="*/ 63 h 185"/>
                <a:gd name="T4" fmla="*/ 180 w 1761"/>
                <a:gd name="T5" fmla="*/ 95 h 185"/>
                <a:gd name="T6" fmla="*/ 248 w 1761"/>
                <a:gd name="T7" fmla="*/ 76 h 185"/>
                <a:gd name="T8" fmla="*/ 325 w 1761"/>
                <a:gd name="T9" fmla="*/ 67 h 185"/>
                <a:gd name="T10" fmla="*/ 379 w 1761"/>
                <a:gd name="T11" fmla="*/ 86 h 185"/>
                <a:gd name="T12" fmla="*/ 438 w 1761"/>
                <a:gd name="T13" fmla="*/ 76 h 185"/>
                <a:gd name="T14" fmla="*/ 532 w 1761"/>
                <a:gd name="T15" fmla="*/ 82 h 185"/>
                <a:gd name="T16" fmla="*/ 592 w 1761"/>
                <a:gd name="T17" fmla="*/ 95 h 185"/>
                <a:gd name="T18" fmla="*/ 663 w 1761"/>
                <a:gd name="T19" fmla="*/ 57 h 185"/>
                <a:gd name="T20" fmla="*/ 716 w 1761"/>
                <a:gd name="T21" fmla="*/ 90 h 185"/>
                <a:gd name="T22" fmla="*/ 787 w 1761"/>
                <a:gd name="T23" fmla="*/ 85 h 185"/>
                <a:gd name="T24" fmla="*/ 824 w 1761"/>
                <a:gd name="T25" fmla="*/ 90 h 185"/>
                <a:gd name="T26" fmla="*/ 857 w 1761"/>
                <a:gd name="T27" fmla="*/ 57 h 185"/>
                <a:gd name="T28" fmla="*/ 899 w 1761"/>
                <a:gd name="T29" fmla="*/ 34 h 185"/>
                <a:gd name="T30" fmla="*/ 949 w 1761"/>
                <a:gd name="T31" fmla="*/ 31 h 185"/>
                <a:gd name="T32" fmla="*/ 991 w 1761"/>
                <a:gd name="T33" fmla="*/ 22 h 185"/>
                <a:gd name="T34" fmla="*/ 1030 w 1761"/>
                <a:gd name="T35" fmla="*/ 48 h 185"/>
                <a:gd name="T36" fmla="*/ 1071 w 1761"/>
                <a:gd name="T37" fmla="*/ 67 h 185"/>
                <a:gd name="T38" fmla="*/ 1138 w 1761"/>
                <a:gd name="T39" fmla="*/ 53 h 185"/>
                <a:gd name="T40" fmla="*/ 1168 w 1761"/>
                <a:gd name="T41" fmla="*/ 89 h 185"/>
                <a:gd name="T42" fmla="*/ 1215 w 1761"/>
                <a:gd name="T43" fmla="*/ 95 h 185"/>
                <a:gd name="T44" fmla="*/ 1293 w 1761"/>
                <a:gd name="T45" fmla="*/ 95 h 185"/>
                <a:gd name="T46" fmla="*/ 1340 w 1761"/>
                <a:gd name="T47" fmla="*/ 79 h 185"/>
                <a:gd name="T48" fmla="*/ 1376 w 1761"/>
                <a:gd name="T49" fmla="*/ 86 h 185"/>
                <a:gd name="T50" fmla="*/ 1418 w 1761"/>
                <a:gd name="T51" fmla="*/ 57 h 185"/>
                <a:gd name="T52" fmla="*/ 1478 w 1761"/>
                <a:gd name="T53" fmla="*/ 53 h 185"/>
                <a:gd name="T54" fmla="*/ 1528 w 1761"/>
                <a:gd name="T55" fmla="*/ 22 h 185"/>
                <a:gd name="T56" fmla="*/ 1567 w 1761"/>
                <a:gd name="T57" fmla="*/ 15 h 185"/>
                <a:gd name="T58" fmla="*/ 1617 w 1761"/>
                <a:gd name="T59" fmla="*/ 27 h 185"/>
                <a:gd name="T60" fmla="*/ 1661 w 1761"/>
                <a:gd name="T61" fmla="*/ 1 h 185"/>
                <a:gd name="T62" fmla="*/ 1703 w 1761"/>
                <a:gd name="T63" fmla="*/ 48 h 185"/>
                <a:gd name="T64" fmla="*/ 1750 w 1761"/>
                <a:gd name="T65" fmla="*/ 24 h 185"/>
                <a:gd name="T66" fmla="*/ 1760 w 1761"/>
                <a:gd name="T67" fmla="*/ 184 h 185"/>
                <a:gd name="T68" fmla="*/ 727 w 1761"/>
                <a:gd name="T69" fmla="*/ 149 h 185"/>
                <a:gd name="T70" fmla="*/ 0 w 1761"/>
                <a:gd name="T71" fmla="*/ 29 h 185"/>
                <a:gd name="T72" fmla="*/ 26 w 1761"/>
                <a:gd name="T73" fmla="*/ 50 h 185"/>
                <a:gd name="T74" fmla="*/ 61 w 1761"/>
                <a:gd name="T75" fmla="*/ 57 h 1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761" h="185">
                  <a:moveTo>
                    <a:pt x="61" y="57"/>
                  </a:moveTo>
                  <a:lnTo>
                    <a:pt x="85" y="63"/>
                  </a:lnTo>
                  <a:lnTo>
                    <a:pt x="112" y="57"/>
                  </a:lnTo>
                  <a:lnTo>
                    <a:pt x="138" y="63"/>
                  </a:lnTo>
                  <a:lnTo>
                    <a:pt x="158" y="81"/>
                  </a:lnTo>
                  <a:lnTo>
                    <a:pt x="180" y="95"/>
                  </a:lnTo>
                  <a:lnTo>
                    <a:pt x="217" y="82"/>
                  </a:lnTo>
                  <a:lnTo>
                    <a:pt x="248" y="76"/>
                  </a:lnTo>
                  <a:lnTo>
                    <a:pt x="293" y="76"/>
                  </a:lnTo>
                  <a:lnTo>
                    <a:pt x="325" y="67"/>
                  </a:lnTo>
                  <a:lnTo>
                    <a:pt x="354" y="76"/>
                  </a:lnTo>
                  <a:lnTo>
                    <a:pt x="379" y="86"/>
                  </a:lnTo>
                  <a:lnTo>
                    <a:pt x="402" y="89"/>
                  </a:lnTo>
                  <a:lnTo>
                    <a:pt x="438" y="76"/>
                  </a:lnTo>
                  <a:lnTo>
                    <a:pt x="477" y="76"/>
                  </a:lnTo>
                  <a:lnTo>
                    <a:pt x="532" y="82"/>
                  </a:lnTo>
                  <a:lnTo>
                    <a:pt x="555" y="99"/>
                  </a:lnTo>
                  <a:lnTo>
                    <a:pt x="592" y="95"/>
                  </a:lnTo>
                  <a:lnTo>
                    <a:pt x="629" y="67"/>
                  </a:lnTo>
                  <a:lnTo>
                    <a:pt x="663" y="57"/>
                  </a:lnTo>
                  <a:lnTo>
                    <a:pt x="687" y="67"/>
                  </a:lnTo>
                  <a:lnTo>
                    <a:pt x="716" y="90"/>
                  </a:lnTo>
                  <a:lnTo>
                    <a:pt x="750" y="100"/>
                  </a:lnTo>
                  <a:lnTo>
                    <a:pt x="787" y="85"/>
                  </a:lnTo>
                  <a:lnTo>
                    <a:pt x="805" y="79"/>
                  </a:lnTo>
                  <a:lnTo>
                    <a:pt x="824" y="90"/>
                  </a:lnTo>
                  <a:lnTo>
                    <a:pt x="840" y="76"/>
                  </a:lnTo>
                  <a:lnTo>
                    <a:pt x="857" y="57"/>
                  </a:lnTo>
                  <a:lnTo>
                    <a:pt x="877" y="39"/>
                  </a:lnTo>
                  <a:lnTo>
                    <a:pt x="899" y="34"/>
                  </a:lnTo>
                  <a:lnTo>
                    <a:pt x="924" y="39"/>
                  </a:lnTo>
                  <a:lnTo>
                    <a:pt x="949" y="31"/>
                  </a:lnTo>
                  <a:lnTo>
                    <a:pt x="975" y="22"/>
                  </a:lnTo>
                  <a:lnTo>
                    <a:pt x="991" y="22"/>
                  </a:lnTo>
                  <a:lnTo>
                    <a:pt x="1006" y="25"/>
                  </a:lnTo>
                  <a:lnTo>
                    <a:pt x="1030" y="48"/>
                  </a:lnTo>
                  <a:lnTo>
                    <a:pt x="1052" y="44"/>
                  </a:lnTo>
                  <a:lnTo>
                    <a:pt x="1071" y="67"/>
                  </a:lnTo>
                  <a:lnTo>
                    <a:pt x="1107" y="67"/>
                  </a:lnTo>
                  <a:lnTo>
                    <a:pt x="1138" y="53"/>
                  </a:lnTo>
                  <a:lnTo>
                    <a:pt x="1153" y="71"/>
                  </a:lnTo>
                  <a:lnTo>
                    <a:pt x="1168" y="89"/>
                  </a:lnTo>
                  <a:lnTo>
                    <a:pt x="1190" y="84"/>
                  </a:lnTo>
                  <a:lnTo>
                    <a:pt x="1215" y="95"/>
                  </a:lnTo>
                  <a:lnTo>
                    <a:pt x="1242" y="85"/>
                  </a:lnTo>
                  <a:lnTo>
                    <a:pt x="1293" y="95"/>
                  </a:lnTo>
                  <a:lnTo>
                    <a:pt x="1315" y="104"/>
                  </a:lnTo>
                  <a:lnTo>
                    <a:pt x="1340" y="79"/>
                  </a:lnTo>
                  <a:lnTo>
                    <a:pt x="1357" y="77"/>
                  </a:lnTo>
                  <a:lnTo>
                    <a:pt x="1376" y="86"/>
                  </a:lnTo>
                  <a:lnTo>
                    <a:pt x="1394" y="82"/>
                  </a:lnTo>
                  <a:lnTo>
                    <a:pt x="1418" y="57"/>
                  </a:lnTo>
                  <a:lnTo>
                    <a:pt x="1458" y="50"/>
                  </a:lnTo>
                  <a:lnTo>
                    <a:pt x="1478" y="53"/>
                  </a:lnTo>
                  <a:lnTo>
                    <a:pt x="1498" y="53"/>
                  </a:lnTo>
                  <a:lnTo>
                    <a:pt x="1528" y="22"/>
                  </a:lnTo>
                  <a:lnTo>
                    <a:pt x="1545" y="10"/>
                  </a:lnTo>
                  <a:lnTo>
                    <a:pt x="1567" y="15"/>
                  </a:lnTo>
                  <a:lnTo>
                    <a:pt x="1592" y="48"/>
                  </a:lnTo>
                  <a:lnTo>
                    <a:pt x="1617" y="27"/>
                  </a:lnTo>
                  <a:lnTo>
                    <a:pt x="1641" y="0"/>
                  </a:lnTo>
                  <a:lnTo>
                    <a:pt x="1661" y="1"/>
                  </a:lnTo>
                  <a:lnTo>
                    <a:pt x="1685" y="57"/>
                  </a:lnTo>
                  <a:lnTo>
                    <a:pt x="1703" y="48"/>
                  </a:lnTo>
                  <a:lnTo>
                    <a:pt x="1729" y="25"/>
                  </a:lnTo>
                  <a:lnTo>
                    <a:pt x="1750" y="24"/>
                  </a:lnTo>
                  <a:lnTo>
                    <a:pt x="1760" y="43"/>
                  </a:lnTo>
                  <a:lnTo>
                    <a:pt x="1760" y="184"/>
                  </a:lnTo>
                  <a:lnTo>
                    <a:pt x="740" y="144"/>
                  </a:lnTo>
                  <a:lnTo>
                    <a:pt x="727" y="149"/>
                  </a:lnTo>
                  <a:lnTo>
                    <a:pt x="0" y="133"/>
                  </a:lnTo>
                  <a:lnTo>
                    <a:pt x="0" y="29"/>
                  </a:lnTo>
                  <a:lnTo>
                    <a:pt x="10" y="44"/>
                  </a:lnTo>
                  <a:lnTo>
                    <a:pt x="26" y="50"/>
                  </a:lnTo>
                  <a:lnTo>
                    <a:pt x="46" y="51"/>
                  </a:lnTo>
                  <a:lnTo>
                    <a:pt x="61" y="57"/>
                  </a:lnTo>
                </a:path>
              </a:pathLst>
            </a:custGeom>
            <a:solidFill>
              <a:srgbClr val="003300"/>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 name="Freeform 13">
              <a:extLst>
                <a:ext uri="{FF2B5EF4-FFF2-40B4-BE49-F238E27FC236}">
                  <a16:creationId xmlns:a16="http://schemas.microsoft.com/office/drawing/2014/main" id="{C44FE13F-BE93-DB23-2084-130D3EDC58CF}"/>
                </a:ext>
              </a:extLst>
            </p:cNvPr>
            <p:cNvSpPr>
              <a:spLocks/>
            </p:cNvSpPr>
            <p:nvPr/>
          </p:nvSpPr>
          <p:spPr bwMode="auto">
            <a:xfrm>
              <a:off x="85" y="476"/>
              <a:ext cx="1761" cy="188"/>
            </a:xfrm>
            <a:custGeom>
              <a:avLst/>
              <a:gdLst>
                <a:gd name="T0" fmla="*/ 37 w 1761"/>
                <a:gd name="T1" fmla="*/ 185 h 188"/>
                <a:gd name="T2" fmla="*/ 1706 w 1761"/>
                <a:gd name="T3" fmla="*/ 187 h 188"/>
                <a:gd name="T4" fmla="*/ 1739 w 1761"/>
                <a:gd name="T5" fmla="*/ 181 h 188"/>
                <a:gd name="T6" fmla="*/ 1758 w 1761"/>
                <a:gd name="T7" fmla="*/ 158 h 188"/>
                <a:gd name="T8" fmla="*/ 1760 w 1761"/>
                <a:gd name="T9" fmla="*/ 22 h 188"/>
                <a:gd name="T10" fmla="*/ 1736 w 1761"/>
                <a:gd name="T11" fmla="*/ 6 h 188"/>
                <a:gd name="T12" fmla="*/ 1723 w 1761"/>
                <a:gd name="T13" fmla="*/ 51 h 188"/>
                <a:gd name="T14" fmla="*/ 1706 w 1761"/>
                <a:gd name="T15" fmla="*/ 47 h 188"/>
                <a:gd name="T16" fmla="*/ 1671 w 1761"/>
                <a:gd name="T17" fmla="*/ 25 h 188"/>
                <a:gd name="T18" fmla="*/ 1625 w 1761"/>
                <a:gd name="T19" fmla="*/ 32 h 188"/>
                <a:gd name="T20" fmla="*/ 1588 w 1761"/>
                <a:gd name="T21" fmla="*/ 37 h 188"/>
                <a:gd name="T22" fmla="*/ 1554 w 1761"/>
                <a:gd name="T23" fmla="*/ 25 h 188"/>
                <a:gd name="T24" fmla="*/ 1520 w 1761"/>
                <a:gd name="T25" fmla="*/ 40 h 188"/>
                <a:gd name="T26" fmla="*/ 1498 w 1761"/>
                <a:gd name="T27" fmla="*/ 49 h 188"/>
                <a:gd name="T28" fmla="*/ 1445 w 1761"/>
                <a:gd name="T29" fmla="*/ 43 h 188"/>
                <a:gd name="T30" fmla="*/ 1396 w 1761"/>
                <a:gd name="T31" fmla="*/ 36 h 188"/>
                <a:gd name="T32" fmla="*/ 1337 w 1761"/>
                <a:gd name="T33" fmla="*/ 82 h 188"/>
                <a:gd name="T34" fmla="*/ 1293 w 1761"/>
                <a:gd name="T35" fmla="*/ 58 h 188"/>
                <a:gd name="T36" fmla="*/ 1240 w 1761"/>
                <a:gd name="T37" fmla="*/ 56 h 188"/>
                <a:gd name="T38" fmla="*/ 1153 w 1761"/>
                <a:gd name="T39" fmla="*/ 55 h 188"/>
                <a:gd name="T40" fmla="*/ 1112 w 1761"/>
                <a:gd name="T41" fmla="*/ 49 h 188"/>
                <a:gd name="T42" fmla="*/ 1079 w 1761"/>
                <a:gd name="T43" fmla="*/ 36 h 188"/>
                <a:gd name="T44" fmla="*/ 1006 w 1761"/>
                <a:gd name="T45" fmla="*/ 65 h 188"/>
                <a:gd name="T46" fmla="*/ 943 w 1761"/>
                <a:gd name="T47" fmla="*/ 50 h 188"/>
                <a:gd name="T48" fmla="*/ 866 w 1761"/>
                <a:gd name="T49" fmla="*/ 58 h 188"/>
                <a:gd name="T50" fmla="*/ 804 w 1761"/>
                <a:gd name="T51" fmla="*/ 58 h 188"/>
                <a:gd name="T52" fmla="*/ 730 w 1761"/>
                <a:gd name="T53" fmla="*/ 78 h 188"/>
                <a:gd name="T54" fmla="*/ 652 w 1761"/>
                <a:gd name="T55" fmla="*/ 68 h 188"/>
                <a:gd name="T56" fmla="*/ 563 w 1761"/>
                <a:gd name="T57" fmla="*/ 70 h 188"/>
                <a:gd name="T58" fmla="*/ 468 w 1761"/>
                <a:gd name="T59" fmla="*/ 49 h 188"/>
                <a:gd name="T60" fmla="*/ 369 w 1761"/>
                <a:gd name="T61" fmla="*/ 35 h 188"/>
                <a:gd name="T62" fmla="*/ 301 w 1761"/>
                <a:gd name="T63" fmla="*/ 53 h 188"/>
                <a:gd name="T64" fmla="*/ 262 w 1761"/>
                <a:gd name="T65" fmla="*/ 47 h 188"/>
                <a:gd name="T66" fmla="*/ 205 w 1761"/>
                <a:gd name="T67" fmla="*/ 55 h 188"/>
                <a:gd name="T68" fmla="*/ 143 w 1761"/>
                <a:gd name="T69" fmla="*/ 53 h 188"/>
                <a:gd name="T70" fmla="*/ 80 w 1761"/>
                <a:gd name="T71" fmla="*/ 65 h 188"/>
                <a:gd name="T72" fmla="*/ 16 w 1761"/>
                <a:gd name="T73" fmla="*/ 56 h 188"/>
                <a:gd name="T74" fmla="*/ 2 w 1761"/>
                <a:gd name="T75" fmla="*/ 111 h 188"/>
                <a:gd name="T76" fmla="*/ 13 w 1761"/>
                <a:gd name="T77" fmla="*/ 175 h 1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61" h="188">
                  <a:moveTo>
                    <a:pt x="23" y="182"/>
                  </a:moveTo>
                  <a:lnTo>
                    <a:pt x="37" y="185"/>
                  </a:lnTo>
                  <a:lnTo>
                    <a:pt x="54" y="187"/>
                  </a:lnTo>
                  <a:lnTo>
                    <a:pt x="1706" y="187"/>
                  </a:lnTo>
                  <a:lnTo>
                    <a:pt x="1725" y="184"/>
                  </a:lnTo>
                  <a:lnTo>
                    <a:pt x="1739" y="181"/>
                  </a:lnTo>
                  <a:lnTo>
                    <a:pt x="1751" y="170"/>
                  </a:lnTo>
                  <a:lnTo>
                    <a:pt x="1758" y="158"/>
                  </a:lnTo>
                  <a:lnTo>
                    <a:pt x="1760" y="143"/>
                  </a:lnTo>
                  <a:lnTo>
                    <a:pt x="1760" y="22"/>
                  </a:lnTo>
                  <a:lnTo>
                    <a:pt x="1745" y="0"/>
                  </a:lnTo>
                  <a:lnTo>
                    <a:pt x="1736" y="6"/>
                  </a:lnTo>
                  <a:lnTo>
                    <a:pt x="1729" y="27"/>
                  </a:lnTo>
                  <a:lnTo>
                    <a:pt x="1723" y="51"/>
                  </a:lnTo>
                  <a:lnTo>
                    <a:pt x="1716" y="49"/>
                  </a:lnTo>
                  <a:lnTo>
                    <a:pt x="1706" y="47"/>
                  </a:lnTo>
                  <a:lnTo>
                    <a:pt x="1685" y="35"/>
                  </a:lnTo>
                  <a:lnTo>
                    <a:pt x="1671" y="25"/>
                  </a:lnTo>
                  <a:lnTo>
                    <a:pt x="1649" y="22"/>
                  </a:lnTo>
                  <a:lnTo>
                    <a:pt x="1625" y="32"/>
                  </a:lnTo>
                  <a:lnTo>
                    <a:pt x="1603" y="49"/>
                  </a:lnTo>
                  <a:lnTo>
                    <a:pt x="1588" y="37"/>
                  </a:lnTo>
                  <a:lnTo>
                    <a:pt x="1574" y="35"/>
                  </a:lnTo>
                  <a:lnTo>
                    <a:pt x="1554" y="25"/>
                  </a:lnTo>
                  <a:lnTo>
                    <a:pt x="1534" y="28"/>
                  </a:lnTo>
                  <a:lnTo>
                    <a:pt x="1520" y="40"/>
                  </a:lnTo>
                  <a:lnTo>
                    <a:pt x="1514" y="56"/>
                  </a:lnTo>
                  <a:lnTo>
                    <a:pt x="1498" y="49"/>
                  </a:lnTo>
                  <a:lnTo>
                    <a:pt x="1475" y="49"/>
                  </a:lnTo>
                  <a:lnTo>
                    <a:pt x="1445" y="43"/>
                  </a:lnTo>
                  <a:lnTo>
                    <a:pt x="1419" y="56"/>
                  </a:lnTo>
                  <a:lnTo>
                    <a:pt x="1396" y="36"/>
                  </a:lnTo>
                  <a:lnTo>
                    <a:pt x="1366" y="49"/>
                  </a:lnTo>
                  <a:lnTo>
                    <a:pt x="1337" y="82"/>
                  </a:lnTo>
                  <a:lnTo>
                    <a:pt x="1314" y="70"/>
                  </a:lnTo>
                  <a:lnTo>
                    <a:pt x="1293" y="58"/>
                  </a:lnTo>
                  <a:lnTo>
                    <a:pt x="1270" y="51"/>
                  </a:lnTo>
                  <a:lnTo>
                    <a:pt x="1240" y="56"/>
                  </a:lnTo>
                  <a:lnTo>
                    <a:pt x="1194" y="66"/>
                  </a:lnTo>
                  <a:lnTo>
                    <a:pt x="1153" y="55"/>
                  </a:lnTo>
                  <a:lnTo>
                    <a:pt x="1135" y="60"/>
                  </a:lnTo>
                  <a:lnTo>
                    <a:pt x="1112" y="49"/>
                  </a:lnTo>
                  <a:lnTo>
                    <a:pt x="1097" y="38"/>
                  </a:lnTo>
                  <a:lnTo>
                    <a:pt x="1079" y="36"/>
                  </a:lnTo>
                  <a:lnTo>
                    <a:pt x="1047" y="43"/>
                  </a:lnTo>
                  <a:lnTo>
                    <a:pt x="1006" y="65"/>
                  </a:lnTo>
                  <a:lnTo>
                    <a:pt x="972" y="45"/>
                  </a:lnTo>
                  <a:lnTo>
                    <a:pt x="943" y="50"/>
                  </a:lnTo>
                  <a:lnTo>
                    <a:pt x="916" y="78"/>
                  </a:lnTo>
                  <a:lnTo>
                    <a:pt x="866" y="58"/>
                  </a:lnTo>
                  <a:lnTo>
                    <a:pt x="829" y="68"/>
                  </a:lnTo>
                  <a:lnTo>
                    <a:pt x="804" y="58"/>
                  </a:lnTo>
                  <a:lnTo>
                    <a:pt x="767" y="63"/>
                  </a:lnTo>
                  <a:lnTo>
                    <a:pt x="730" y="78"/>
                  </a:lnTo>
                  <a:lnTo>
                    <a:pt x="704" y="73"/>
                  </a:lnTo>
                  <a:lnTo>
                    <a:pt x="652" y="68"/>
                  </a:lnTo>
                  <a:lnTo>
                    <a:pt x="619" y="78"/>
                  </a:lnTo>
                  <a:lnTo>
                    <a:pt x="563" y="70"/>
                  </a:lnTo>
                  <a:lnTo>
                    <a:pt x="517" y="63"/>
                  </a:lnTo>
                  <a:lnTo>
                    <a:pt x="468" y="49"/>
                  </a:lnTo>
                  <a:lnTo>
                    <a:pt x="422" y="63"/>
                  </a:lnTo>
                  <a:lnTo>
                    <a:pt x="369" y="35"/>
                  </a:lnTo>
                  <a:lnTo>
                    <a:pt x="329" y="36"/>
                  </a:lnTo>
                  <a:lnTo>
                    <a:pt x="301" y="53"/>
                  </a:lnTo>
                  <a:lnTo>
                    <a:pt x="284" y="39"/>
                  </a:lnTo>
                  <a:lnTo>
                    <a:pt x="262" y="47"/>
                  </a:lnTo>
                  <a:lnTo>
                    <a:pt x="233" y="49"/>
                  </a:lnTo>
                  <a:lnTo>
                    <a:pt x="205" y="55"/>
                  </a:lnTo>
                  <a:lnTo>
                    <a:pt x="171" y="66"/>
                  </a:lnTo>
                  <a:lnTo>
                    <a:pt x="143" y="53"/>
                  </a:lnTo>
                  <a:lnTo>
                    <a:pt x="116" y="59"/>
                  </a:lnTo>
                  <a:lnTo>
                    <a:pt x="80" y="65"/>
                  </a:lnTo>
                  <a:lnTo>
                    <a:pt x="58" y="59"/>
                  </a:lnTo>
                  <a:lnTo>
                    <a:pt x="16" y="56"/>
                  </a:lnTo>
                  <a:lnTo>
                    <a:pt x="0" y="70"/>
                  </a:lnTo>
                  <a:lnTo>
                    <a:pt x="2" y="111"/>
                  </a:lnTo>
                  <a:lnTo>
                    <a:pt x="4" y="146"/>
                  </a:lnTo>
                  <a:lnTo>
                    <a:pt x="13" y="175"/>
                  </a:lnTo>
                  <a:lnTo>
                    <a:pt x="23" y="182"/>
                  </a:lnTo>
                </a:path>
              </a:pathLst>
            </a:custGeom>
            <a:gradFill rotWithShape="0">
              <a:gsLst>
                <a:gs pos="0">
                  <a:srgbClr val="CC6600"/>
                </a:gs>
                <a:gs pos="100000">
                  <a:srgbClr val="000000"/>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 name="Freeform 14">
              <a:extLst>
                <a:ext uri="{FF2B5EF4-FFF2-40B4-BE49-F238E27FC236}">
                  <a16:creationId xmlns:a16="http://schemas.microsoft.com/office/drawing/2014/main" id="{CA0D5800-E639-A4D6-2960-39A832E09A6D}"/>
                </a:ext>
              </a:extLst>
            </p:cNvPr>
            <p:cNvSpPr>
              <a:spLocks/>
            </p:cNvSpPr>
            <p:nvPr/>
          </p:nvSpPr>
          <p:spPr bwMode="auto">
            <a:xfrm>
              <a:off x="95" y="151"/>
              <a:ext cx="1733" cy="245"/>
            </a:xfrm>
            <a:custGeom>
              <a:avLst/>
              <a:gdLst>
                <a:gd name="T0" fmla="*/ 0 w 1733"/>
                <a:gd name="T1" fmla="*/ 185 h 245"/>
                <a:gd name="T2" fmla="*/ 4 w 1733"/>
                <a:gd name="T3" fmla="*/ 196 h 245"/>
                <a:gd name="T4" fmla="*/ 7 w 1733"/>
                <a:gd name="T5" fmla="*/ 88 h 245"/>
                <a:gd name="T6" fmla="*/ 22 w 1733"/>
                <a:gd name="T7" fmla="*/ 44 h 245"/>
                <a:gd name="T8" fmla="*/ 82 w 1733"/>
                <a:gd name="T9" fmla="*/ 39 h 245"/>
                <a:gd name="T10" fmla="*/ 198 w 1733"/>
                <a:gd name="T11" fmla="*/ 45 h 245"/>
                <a:gd name="T12" fmla="*/ 308 w 1733"/>
                <a:gd name="T13" fmla="*/ 42 h 245"/>
                <a:gd name="T14" fmla="*/ 437 w 1733"/>
                <a:gd name="T15" fmla="*/ 45 h 245"/>
                <a:gd name="T16" fmla="*/ 525 w 1733"/>
                <a:gd name="T17" fmla="*/ 39 h 245"/>
                <a:gd name="T18" fmla="*/ 598 w 1733"/>
                <a:gd name="T19" fmla="*/ 39 h 245"/>
                <a:gd name="T20" fmla="*/ 708 w 1733"/>
                <a:gd name="T21" fmla="*/ 51 h 245"/>
                <a:gd name="T22" fmla="*/ 788 w 1733"/>
                <a:gd name="T23" fmla="*/ 53 h 245"/>
                <a:gd name="T24" fmla="*/ 878 w 1733"/>
                <a:gd name="T25" fmla="*/ 45 h 245"/>
                <a:gd name="T26" fmla="*/ 986 w 1733"/>
                <a:gd name="T27" fmla="*/ 61 h 245"/>
                <a:gd name="T28" fmla="*/ 1071 w 1733"/>
                <a:gd name="T29" fmla="*/ 57 h 245"/>
                <a:gd name="T30" fmla="*/ 1150 w 1733"/>
                <a:gd name="T31" fmla="*/ 49 h 245"/>
                <a:gd name="T32" fmla="*/ 1241 w 1733"/>
                <a:gd name="T33" fmla="*/ 54 h 245"/>
                <a:gd name="T34" fmla="*/ 1319 w 1733"/>
                <a:gd name="T35" fmla="*/ 49 h 245"/>
                <a:gd name="T36" fmla="*/ 1395 w 1733"/>
                <a:gd name="T37" fmla="*/ 44 h 245"/>
                <a:gd name="T38" fmla="*/ 1449 w 1733"/>
                <a:gd name="T39" fmla="*/ 48 h 245"/>
                <a:gd name="T40" fmla="*/ 1557 w 1733"/>
                <a:gd name="T41" fmla="*/ 39 h 245"/>
                <a:gd name="T42" fmla="*/ 1665 w 1733"/>
                <a:gd name="T43" fmla="*/ 51 h 245"/>
                <a:gd name="T44" fmla="*/ 1703 w 1733"/>
                <a:gd name="T45" fmla="*/ 71 h 245"/>
                <a:gd name="T46" fmla="*/ 1721 w 1733"/>
                <a:gd name="T47" fmla="*/ 104 h 245"/>
                <a:gd name="T48" fmla="*/ 1732 w 1733"/>
                <a:gd name="T49" fmla="*/ 189 h 245"/>
                <a:gd name="T50" fmla="*/ 1732 w 1733"/>
                <a:gd name="T51" fmla="*/ 63 h 245"/>
                <a:gd name="T52" fmla="*/ 1725 w 1733"/>
                <a:gd name="T53" fmla="*/ 25 h 245"/>
                <a:gd name="T54" fmla="*/ 1606 w 1733"/>
                <a:gd name="T55" fmla="*/ 9 h 245"/>
                <a:gd name="T56" fmla="*/ 1510 w 1733"/>
                <a:gd name="T57" fmla="*/ 2 h 245"/>
                <a:gd name="T58" fmla="*/ 1443 w 1733"/>
                <a:gd name="T59" fmla="*/ 5 h 245"/>
                <a:gd name="T60" fmla="*/ 1349 w 1733"/>
                <a:gd name="T61" fmla="*/ 12 h 245"/>
                <a:gd name="T62" fmla="*/ 1182 w 1733"/>
                <a:gd name="T63" fmla="*/ 9 h 245"/>
                <a:gd name="T64" fmla="*/ 1067 w 1733"/>
                <a:gd name="T65" fmla="*/ 10 h 245"/>
                <a:gd name="T66" fmla="*/ 986 w 1733"/>
                <a:gd name="T67" fmla="*/ 9 h 245"/>
                <a:gd name="T68" fmla="*/ 923 w 1733"/>
                <a:gd name="T69" fmla="*/ 6 h 245"/>
                <a:gd name="T70" fmla="*/ 813 w 1733"/>
                <a:gd name="T71" fmla="*/ 9 h 245"/>
                <a:gd name="T72" fmla="*/ 681 w 1733"/>
                <a:gd name="T73" fmla="*/ 10 h 245"/>
                <a:gd name="T74" fmla="*/ 531 w 1733"/>
                <a:gd name="T75" fmla="*/ 6 h 245"/>
                <a:gd name="T76" fmla="*/ 463 w 1733"/>
                <a:gd name="T77" fmla="*/ 4 h 245"/>
                <a:gd name="T78" fmla="*/ 351 w 1733"/>
                <a:gd name="T79" fmla="*/ 4 h 245"/>
                <a:gd name="T80" fmla="*/ 208 w 1733"/>
                <a:gd name="T81" fmla="*/ 4 h 245"/>
                <a:gd name="T82" fmla="*/ 87 w 1733"/>
                <a:gd name="T83" fmla="*/ 0 h 245"/>
                <a:gd name="T84" fmla="*/ 28 w 1733"/>
                <a:gd name="T85" fmla="*/ 2 h 245"/>
                <a:gd name="T86" fmla="*/ 4 w 1733"/>
                <a:gd name="T87" fmla="*/ 27 h 245"/>
                <a:gd name="T88" fmla="*/ 0 w 1733"/>
                <a:gd name="T89" fmla="*/ 86 h 24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733" h="245">
                  <a:moveTo>
                    <a:pt x="0" y="119"/>
                  </a:moveTo>
                  <a:lnTo>
                    <a:pt x="0" y="185"/>
                  </a:lnTo>
                  <a:lnTo>
                    <a:pt x="0" y="244"/>
                  </a:lnTo>
                  <a:lnTo>
                    <a:pt x="4" y="196"/>
                  </a:lnTo>
                  <a:lnTo>
                    <a:pt x="5" y="157"/>
                  </a:lnTo>
                  <a:lnTo>
                    <a:pt x="7" y="88"/>
                  </a:lnTo>
                  <a:lnTo>
                    <a:pt x="12" y="55"/>
                  </a:lnTo>
                  <a:lnTo>
                    <a:pt x="22" y="44"/>
                  </a:lnTo>
                  <a:lnTo>
                    <a:pt x="48" y="36"/>
                  </a:lnTo>
                  <a:lnTo>
                    <a:pt x="82" y="39"/>
                  </a:lnTo>
                  <a:lnTo>
                    <a:pt x="162" y="39"/>
                  </a:lnTo>
                  <a:lnTo>
                    <a:pt x="198" y="45"/>
                  </a:lnTo>
                  <a:lnTo>
                    <a:pt x="249" y="39"/>
                  </a:lnTo>
                  <a:lnTo>
                    <a:pt x="308" y="42"/>
                  </a:lnTo>
                  <a:lnTo>
                    <a:pt x="351" y="40"/>
                  </a:lnTo>
                  <a:lnTo>
                    <a:pt x="437" y="45"/>
                  </a:lnTo>
                  <a:lnTo>
                    <a:pt x="467" y="44"/>
                  </a:lnTo>
                  <a:lnTo>
                    <a:pt x="525" y="39"/>
                  </a:lnTo>
                  <a:lnTo>
                    <a:pt x="544" y="46"/>
                  </a:lnTo>
                  <a:lnTo>
                    <a:pt x="598" y="39"/>
                  </a:lnTo>
                  <a:lnTo>
                    <a:pt x="680" y="44"/>
                  </a:lnTo>
                  <a:lnTo>
                    <a:pt x="708" y="51"/>
                  </a:lnTo>
                  <a:lnTo>
                    <a:pt x="751" y="45"/>
                  </a:lnTo>
                  <a:lnTo>
                    <a:pt x="788" y="53"/>
                  </a:lnTo>
                  <a:lnTo>
                    <a:pt x="818" y="53"/>
                  </a:lnTo>
                  <a:lnTo>
                    <a:pt x="878" y="45"/>
                  </a:lnTo>
                  <a:lnTo>
                    <a:pt x="935" y="51"/>
                  </a:lnTo>
                  <a:lnTo>
                    <a:pt x="986" y="61"/>
                  </a:lnTo>
                  <a:lnTo>
                    <a:pt x="1002" y="63"/>
                  </a:lnTo>
                  <a:lnTo>
                    <a:pt x="1071" y="57"/>
                  </a:lnTo>
                  <a:lnTo>
                    <a:pt x="1135" y="52"/>
                  </a:lnTo>
                  <a:lnTo>
                    <a:pt x="1150" y="49"/>
                  </a:lnTo>
                  <a:lnTo>
                    <a:pt x="1174" y="51"/>
                  </a:lnTo>
                  <a:lnTo>
                    <a:pt x="1241" y="54"/>
                  </a:lnTo>
                  <a:lnTo>
                    <a:pt x="1292" y="46"/>
                  </a:lnTo>
                  <a:lnTo>
                    <a:pt x="1319" y="49"/>
                  </a:lnTo>
                  <a:lnTo>
                    <a:pt x="1360" y="51"/>
                  </a:lnTo>
                  <a:lnTo>
                    <a:pt x="1395" y="44"/>
                  </a:lnTo>
                  <a:lnTo>
                    <a:pt x="1418" y="39"/>
                  </a:lnTo>
                  <a:lnTo>
                    <a:pt x="1449" y="48"/>
                  </a:lnTo>
                  <a:lnTo>
                    <a:pt x="1514" y="52"/>
                  </a:lnTo>
                  <a:lnTo>
                    <a:pt x="1557" y="39"/>
                  </a:lnTo>
                  <a:lnTo>
                    <a:pt x="1620" y="51"/>
                  </a:lnTo>
                  <a:lnTo>
                    <a:pt x="1665" y="51"/>
                  </a:lnTo>
                  <a:lnTo>
                    <a:pt x="1688" y="51"/>
                  </a:lnTo>
                  <a:lnTo>
                    <a:pt x="1703" y="71"/>
                  </a:lnTo>
                  <a:lnTo>
                    <a:pt x="1713" y="82"/>
                  </a:lnTo>
                  <a:lnTo>
                    <a:pt x="1721" y="104"/>
                  </a:lnTo>
                  <a:lnTo>
                    <a:pt x="1727" y="140"/>
                  </a:lnTo>
                  <a:lnTo>
                    <a:pt x="1732" y="189"/>
                  </a:lnTo>
                  <a:lnTo>
                    <a:pt x="1732" y="88"/>
                  </a:lnTo>
                  <a:lnTo>
                    <a:pt x="1732" y="63"/>
                  </a:lnTo>
                  <a:lnTo>
                    <a:pt x="1729" y="46"/>
                  </a:lnTo>
                  <a:lnTo>
                    <a:pt x="1725" y="25"/>
                  </a:lnTo>
                  <a:lnTo>
                    <a:pt x="1700" y="11"/>
                  </a:lnTo>
                  <a:lnTo>
                    <a:pt x="1606" y="9"/>
                  </a:lnTo>
                  <a:lnTo>
                    <a:pt x="1584" y="2"/>
                  </a:lnTo>
                  <a:lnTo>
                    <a:pt x="1510" y="2"/>
                  </a:lnTo>
                  <a:lnTo>
                    <a:pt x="1488" y="5"/>
                  </a:lnTo>
                  <a:lnTo>
                    <a:pt x="1443" y="5"/>
                  </a:lnTo>
                  <a:lnTo>
                    <a:pt x="1410" y="3"/>
                  </a:lnTo>
                  <a:lnTo>
                    <a:pt x="1349" y="12"/>
                  </a:lnTo>
                  <a:lnTo>
                    <a:pt x="1222" y="5"/>
                  </a:lnTo>
                  <a:lnTo>
                    <a:pt x="1182" y="9"/>
                  </a:lnTo>
                  <a:lnTo>
                    <a:pt x="1112" y="15"/>
                  </a:lnTo>
                  <a:lnTo>
                    <a:pt x="1067" y="10"/>
                  </a:lnTo>
                  <a:lnTo>
                    <a:pt x="1022" y="9"/>
                  </a:lnTo>
                  <a:lnTo>
                    <a:pt x="986" y="9"/>
                  </a:lnTo>
                  <a:lnTo>
                    <a:pt x="947" y="13"/>
                  </a:lnTo>
                  <a:lnTo>
                    <a:pt x="923" y="6"/>
                  </a:lnTo>
                  <a:lnTo>
                    <a:pt x="839" y="9"/>
                  </a:lnTo>
                  <a:lnTo>
                    <a:pt x="813" y="9"/>
                  </a:lnTo>
                  <a:lnTo>
                    <a:pt x="769" y="6"/>
                  </a:lnTo>
                  <a:lnTo>
                    <a:pt x="681" y="10"/>
                  </a:lnTo>
                  <a:lnTo>
                    <a:pt x="603" y="6"/>
                  </a:lnTo>
                  <a:lnTo>
                    <a:pt x="531" y="6"/>
                  </a:lnTo>
                  <a:lnTo>
                    <a:pt x="496" y="9"/>
                  </a:lnTo>
                  <a:lnTo>
                    <a:pt x="463" y="4"/>
                  </a:lnTo>
                  <a:lnTo>
                    <a:pt x="435" y="4"/>
                  </a:lnTo>
                  <a:lnTo>
                    <a:pt x="351" y="4"/>
                  </a:lnTo>
                  <a:lnTo>
                    <a:pt x="253" y="6"/>
                  </a:lnTo>
                  <a:lnTo>
                    <a:pt x="208" y="4"/>
                  </a:lnTo>
                  <a:lnTo>
                    <a:pt x="155" y="6"/>
                  </a:lnTo>
                  <a:lnTo>
                    <a:pt x="87" y="0"/>
                  </a:lnTo>
                  <a:lnTo>
                    <a:pt x="45" y="0"/>
                  </a:lnTo>
                  <a:lnTo>
                    <a:pt x="28" y="2"/>
                  </a:lnTo>
                  <a:lnTo>
                    <a:pt x="15" y="9"/>
                  </a:lnTo>
                  <a:lnTo>
                    <a:pt x="4" y="27"/>
                  </a:lnTo>
                  <a:lnTo>
                    <a:pt x="0" y="56"/>
                  </a:lnTo>
                  <a:lnTo>
                    <a:pt x="0" y="86"/>
                  </a:lnTo>
                  <a:lnTo>
                    <a:pt x="0" y="119"/>
                  </a:lnTo>
                </a:path>
              </a:pathLst>
            </a:custGeom>
            <a:solidFill>
              <a:srgbClr val="FFFFFF"/>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 name="Freeform 15">
              <a:extLst>
                <a:ext uri="{FF2B5EF4-FFF2-40B4-BE49-F238E27FC236}">
                  <a16:creationId xmlns:a16="http://schemas.microsoft.com/office/drawing/2014/main" id="{20C163DC-C602-876E-E275-49278FD1939F}"/>
                </a:ext>
              </a:extLst>
            </p:cNvPr>
            <p:cNvSpPr>
              <a:spLocks/>
            </p:cNvSpPr>
            <p:nvPr/>
          </p:nvSpPr>
          <p:spPr bwMode="auto">
            <a:xfrm>
              <a:off x="98" y="539"/>
              <a:ext cx="1733" cy="100"/>
            </a:xfrm>
            <a:custGeom>
              <a:avLst/>
              <a:gdLst>
                <a:gd name="T0" fmla="*/ 0 w 1733"/>
                <a:gd name="T1" fmla="*/ 24 h 100"/>
                <a:gd name="T2" fmla="*/ 4 w 1733"/>
                <a:gd name="T3" fmla="*/ 19 h 100"/>
                <a:gd name="T4" fmla="*/ 6 w 1733"/>
                <a:gd name="T5" fmla="*/ 63 h 100"/>
                <a:gd name="T6" fmla="*/ 22 w 1733"/>
                <a:gd name="T7" fmla="*/ 80 h 100"/>
                <a:gd name="T8" fmla="*/ 48 w 1733"/>
                <a:gd name="T9" fmla="*/ 76 h 100"/>
                <a:gd name="T10" fmla="*/ 90 w 1733"/>
                <a:gd name="T11" fmla="*/ 76 h 100"/>
                <a:gd name="T12" fmla="*/ 132 w 1733"/>
                <a:gd name="T13" fmla="*/ 78 h 100"/>
                <a:gd name="T14" fmla="*/ 156 w 1733"/>
                <a:gd name="T15" fmla="*/ 80 h 100"/>
                <a:gd name="T16" fmla="*/ 202 w 1733"/>
                <a:gd name="T17" fmla="*/ 75 h 100"/>
                <a:gd name="T18" fmla="*/ 266 w 1733"/>
                <a:gd name="T19" fmla="*/ 80 h 100"/>
                <a:gd name="T20" fmla="*/ 336 w 1733"/>
                <a:gd name="T21" fmla="*/ 79 h 100"/>
                <a:gd name="T22" fmla="*/ 390 w 1733"/>
                <a:gd name="T23" fmla="*/ 82 h 100"/>
                <a:gd name="T24" fmla="*/ 421 w 1733"/>
                <a:gd name="T25" fmla="*/ 81 h 100"/>
                <a:gd name="T26" fmla="*/ 525 w 1733"/>
                <a:gd name="T27" fmla="*/ 83 h 100"/>
                <a:gd name="T28" fmla="*/ 590 w 1733"/>
                <a:gd name="T29" fmla="*/ 76 h 100"/>
                <a:gd name="T30" fmla="*/ 656 w 1733"/>
                <a:gd name="T31" fmla="*/ 78 h 100"/>
                <a:gd name="T32" fmla="*/ 708 w 1733"/>
                <a:gd name="T33" fmla="*/ 78 h 100"/>
                <a:gd name="T34" fmla="*/ 788 w 1733"/>
                <a:gd name="T35" fmla="*/ 77 h 100"/>
                <a:gd name="T36" fmla="*/ 850 w 1733"/>
                <a:gd name="T37" fmla="*/ 71 h 100"/>
                <a:gd name="T38" fmla="*/ 942 w 1733"/>
                <a:gd name="T39" fmla="*/ 73 h 100"/>
                <a:gd name="T40" fmla="*/ 1055 w 1733"/>
                <a:gd name="T41" fmla="*/ 76 h 100"/>
                <a:gd name="T42" fmla="*/ 1121 w 1733"/>
                <a:gd name="T43" fmla="*/ 71 h 100"/>
                <a:gd name="T44" fmla="*/ 1150 w 1733"/>
                <a:gd name="T45" fmla="*/ 79 h 100"/>
                <a:gd name="T46" fmla="*/ 1237 w 1733"/>
                <a:gd name="T47" fmla="*/ 79 h 100"/>
                <a:gd name="T48" fmla="*/ 1308 w 1733"/>
                <a:gd name="T49" fmla="*/ 79 h 100"/>
                <a:gd name="T50" fmla="*/ 1332 w 1733"/>
                <a:gd name="T51" fmla="*/ 75 h 100"/>
                <a:gd name="T52" fmla="*/ 1373 w 1733"/>
                <a:gd name="T53" fmla="*/ 80 h 100"/>
                <a:gd name="T54" fmla="*/ 1394 w 1733"/>
                <a:gd name="T55" fmla="*/ 80 h 100"/>
                <a:gd name="T56" fmla="*/ 1451 w 1733"/>
                <a:gd name="T57" fmla="*/ 80 h 100"/>
                <a:gd name="T58" fmla="*/ 1499 w 1733"/>
                <a:gd name="T59" fmla="*/ 77 h 100"/>
                <a:gd name="T60" fmla="*/ 1578 w 1733"/>
                <a:gd name="T61" fmla="*/ 74 h 100"/>
                <a:gd name="T62" fmla="*/ 1687 w 1733"/>
                <a:gd name="T63" fmla="*/ 73 h 100"/>
                <a:gd name="T64" fmla="*/ 1713 w 1733"/>
                <a:gd name="T65" fmla="*/ 65 h 100"/>
                <a:gd name="T66" fmla="*/ 1727 w 1733"/>
                <a:gd name="T67" fmla="*/ 42 h 100"/>
                <a:gd name="T68" fmla="*/ 1732 w 1733"/>
                <a:gd name="T69" fmla="*/ 63 h 100"/>
                <a:gd name="T70" fmla="*/ 1730 w 1733"/>
                <a:gd name="T71" fmla="*/ 80 h 100"/>
                <a:gd name="T72" fmla="*/ 1716 w 1733"/>
                <a:gd name="T73" fmla="*/ 95 h 100"/>
                <a:gd name="T74" fmla="*/ 1606 w 1733"/>
                <a:gd name="T75" fmla="*/ 95 h 100"/>
                <a:gd name="T76" fmla="*/ 1510 w 1733"/>
                <a:gd name="T77" fmla="*/ 97 h 100"/>
                <a:gd name="T78" fmla="*/ 1466 w 1733"/>
                <a:gd name="T79" fmla="*/ 99 h 100"/>
                <a:gd name="T80" fmla="*/ 1416 w 1733"/>
                <a:gd name="T81" fmla="*/ 99 h 100"/>
                <a:gd name="T82" fmla="*/ 1325 w 1733"/>
                <a:gd name="T83" fmla="*/ 93 h 100"/>
                <a:gd name="T84" fmla="*/ 1216 w 1733"/>
                <a:gd name="T85" fmla="*/ 92 h 100"/>
                <a:gd name="T86" fmla="*/ 1125 w 1733"/>
                <a:gd name="T87" fmla="*/ 94 h 100"/>
                <a:gd name="T88" fmla="*/ 1067 w 1733"/>
                <a:gd name="T89" fmla="*/ 94 h 100"/>
                <a:gd name="T90" fmla="*/ 1022 w 1733"/>
                <a:gd name="T91" fmla="*/ 95 h 100"/>
                <a:gd name="T92" fmla="*/ 987 w 1733"/>
                <a:gd name="T93" fmla="*/ 97 h 100"/>
                <a:gd name="T94" fmla="*/ 947 w 1733"/>
                <a:gd name="T95" fmla="*/ 93 h 100"/>
                <a:gd name="T96" fmla="*/ 901 w 1733"/>
                <a:gd name="T97" fmla="*/ 97 h 100"/>
                <a:gd name="T98" fmla="*/ 839 w 1733"/>
                <a:gd name="T99" fmla="*/ 97 h 100"/>
                <a:gd name="T100" fmla="*/ 791 w 1733"/>
                <a:gd name="T101" fmla="*/ 95 h 100"/>
                <a:gd name="T102" fmla="*/ 720 w 1733"/>
                <a:gd name="T103" fmla="*/ 99 h 100"/>
                <a:gd name="T104" fmla="*/ 638 w 1733"/>
                <a:gd name="T105" fmla="*/ 99 h 100"/>
                <a:gd name="T106" fmla="*/ 563 w 1733"/>
                <a:gd name="T107" fmla="*/ 99 h 100"/>
                <a:gd name="T108" fmla="*/ 496 w 1733"/>
                <a:gd name="T109" fmla="*/ 95 h 100"/>
                <a:gd name="T110" fmla="*/ 435 w 1733"/>
                <a:gd name="T111" fmla="*/ 97 h 100"/>
                <a:gd name="T112" fmla="*/ 326 w 1733"/>
                <a:gd name="T113" fmla="*/ 97 h 100"/>
                <a:gd name="T114" fmla="*/ 208 w 1733"/>
                <a:gd name="T115" fmla="*/ 97 h 100"/>
                <a:gd name="T116" fmla="*/ 15 w 1733"/>
                <a:gd name="T117" fmla="*/ 95 h 100"/>
                <a:gd name="T118" fmla="*/ 0 w 1733"/>
                <a:gd name="T119" fmla="*/ 76 h 100"/>
                <a:gd name="T120" fmla="*/ 0 w 1733"/>
                <a:gd name="T121" fmla="*/ 50 h 1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33" h="100">
                  <a:moveTo>
                    <a:pt x="0" y="50"/>
                  </a:moveTo>
                  <a:lnTo>
                    <a:pt x="0" y="24"/>
                  </a:lnTo>
                  <a:lnTo>
                    <a:pt x="0" y="0"/>
                  </a:lnTo>
                  <a:lnTo>
                    <a:pt x="4" y="19"/>
                  </a:lnTo>
                  <a:lnTo>
                    <a:pt x="5" y="35"/>
                  </a:lnTo>
                  <a:lnTo>
                    <a:pt x="6" y="63"/>
                  </a:lnTo>
                  <a:lnTo>
                    <a:pt x="12" y="76"/>
                  </a:lnTo>
                  <a:lnTo>
                    <a:pt x="22" y="80"/>
                  </a:lnTo>
                  <a:lnTo>
                    <a:pt x="33" y="77"/>
                  </a:lnTo>
                  <a:lnTo>
                    <a:pt x="48" y="76"/>
                  </a:lnTo>
                  <a:lnTo>
                    <a:pt x="74" y="75"/>
                  </a:lnTo>
                  <a:lnTo>
                    <a:pt x="90" y="76"/>
                  </a:lnTo>
                  <a:lnTo>
                    <a:pt x="103" y="76"/>
                  </a:lnTo>
                  <a:lnTo>
                    <a:pt x="132" y="78"/>
                  </a:lnTo>
                  <a:lnTo>
                    <a:pt x="143" y="79"/>
                  </a:lnTo>
                  <a:lnTo>
                    <a:pt x="156" y="80"/>
                  </a:lnTo>
                  <a:lnTo>
                    <a:pt x="178" y="76"/>
                  </a:lnTo>
                  <a:lnTo>
                    <a:pt x="202" y="75"/>
                  </a:lnTo>
                  <a:lnTo>
                    <a:pt x="231" y="74"/>
                  </a:lnTo>
                  <a:lnTo>
                    <a:pt x="266" y="80"/>
                  </a:lnTo>
                  <a:lnTo>
                    <a:pt x="311" y="82"/>
                  </a:lnTo>
                  <a:lnTo>
                    <a:pt x="336" y="79"/>
                  </a:lnTo>
                  <a:lnTo>
                    <a:pt x="351" y="82"/>
                  </a:lnTo>
                  <a:lnTo>
                    <a:pt x="390" y="82"/>
                  </a:lnTo>
                  <a:lnTo>
                    <a:pt x="404" y="77"/>
                  </a:lnTo>
                  <a:lnTo>
                    <a:pt x="421" y="81"/>
                  </a:lnTo>
                  <a:lnTo>
                    <a:pt x="467" y="80"/>
                  </a:lnTo>
                  <a:lnTo>
                    <a:pt x="525" y="83"/>
                  </a:lnTo>
                  <a:lnTo>
                    <a:pt x="545" y="80"/>
                  </a:lnTo>
                  <a:lnTo>
                    <a:pt x="590" y="76"/>
                  </a:lnTo>
                  <a:lnTo>
                    <a:pt x="620" y="75"/>
                  </a:lnTo>
                  <a:lnTo>
                    <a:pt x="656" y="78"/>
                  </a:lnTo>
                  <a:lnTo>
                    <a:pt x="680" y="80"/>
                  </a:lnTo>
                  <a:lnTo>
                    <a:pt x="708" y="78"/>
                  </a:lnTo>
                  <a:lnTo>
                    <a:pt x="757" y="81"/>
                  </a:lnTo>
                  <a:lnTo>
                    <a:pt x="788" y="77"/>
                  </a:lnTo>
                  <a:lnTo>
                    <a:pt x="818" y="77"/>
                  </a:lnTo>
                  <a:lnTo>
                    <a:pt x="850" y="71"/>
                  </a:lnTo>
                  <a:lnTo>
                    <a:pt x="890" y="77"/>
                  </a:lnTo>
                  <a:lnTo>
                    <a:pt x="942" y="73"/>
                  </a:lnTo>
                  <a:lnTo>
                    <a:pt x="1002" y="73"/>
                  </a:lnTo>
                  <a:lnTo>
                    <a:pt x="1055" y="76"/>
                  </a:lnTo>
                  <a:lnTo>
                    <a:pt x="1086" y="71"/>
                  </a:lnTo>
                  <a:lnTo>
                    <a:pt x="1121" y="71"/>
                  </a:lnTo>
                  <a:lnTo>
                    <a:pt x="1135" y="77"/>
                  </a:lnTo>
                  <a:lnTo>
                    <a:pt x="1150" y="79"/>
                  </a:lnTo>
                  <a:lnTo>
                    <a:pt x="1196" y="76"/>
                  </a:lnTo>
                  <a:lnTo>
                    <a:pt x="1237" y="79"/>
                  </a:lnTo>
                  <a:lnTo>
                    <a:pt x="1292" y="80"/>
                  </a:lnTo>
                  <a:lnTo>
                    <a:pt x="1308" y="79"/>
                  </a:lnTo>
                  <a:lnTo>
                    <a:pt x="1319" y="79"/>
                  </a:lnTo>
                  <a:lnTo>
                    <a:pt x="1332" y="75"/>
                  </a:lnTo>
                  <a:lnTo>
                    <a:pt x="1360" y="78"/>
                  </a:lnTo>
                  <a:lnTo>
                    <a:pt x="1373" y="80"/>
                  </a:lnTo>
                  <a:lnTo>
                    <a:pt x="1382" y="77"/>
                  </a:lnTo>
                  <a:lnTo>
                    <a:pt x="1394" y="80"/>
                  </a:lnTo>
                  <a:lnTo>
                    <a:pt x="1416" y="76"/>
                  </a:lnTo>
                  <a:lnTo>
                    <a:pt x="1451" y="80"/>
                  </a:lnTo>
                  <a:lnTo>
                    <a:pt x="1485" y="74"/>
                  </a:lnTo>
                  <a:lnTo>
                    <a:pt x="1499" y="77"/>
                  </a:lnTo>
                  <a:lnTo>
                    <a:pt x="1514" y="77"/>
                  </a:lnTo>
                  <a:lnTo>
                    <a:pt x="1578" y="74"/>
                  </a:lnTo>
                  <a:lnTo>
                    <a:pt x="1639" y="77"/>
                  </a:lnTo>
                  <a:lnTo>
                    <a:pt x="1687" y="73"/>
                  </a:lnTo>
                  <a:lnTo>
                    <a:pt x="1703" y="70"/>
                  </a:lnTo>
                  <a:lnTo>
                    <a:pt x="1713" y="65"/>
                  </a:lnTo>
                  <a:lnTo>
                    <a:pt x="1721" y="56"/>
                  </a:lnTo>
                  <a:lnTo>
                    <a:pt x="1727" y="42"/>
                  </a:lnTo>
                  <a:lnTo>
                    <a:pt x="1732" y="22"/>
                  </a:lnTo>
                  <a:lnTo>
                    <a:pt x="1732" y="63"/>
                  </a:lnTo>
                  <a:lnTo>
                    <a:pt x="1732" y="73"/>
                  </a:lnTo>
                  <a:lnTo>
                    <a:pt x="1730" y="80"/>
                  </a:lnTo>
                  <a:lnTo>
                    <a:pt x="1725" y="88"/>
                  </a:lnTo>
                  <a:lnTo>
                    <a:pt x="1716" y="95"/>
                  </a:lnTo>
                  <a:lnTo>
                    <a:pt x="1652" y="99"/>
                  </a:lnTo>
                  <a:lnTo>
                    <a:pt x="1606" y="95"/>
                  </a:lnTo>
                  <a:lnTo>
                    <a:pt x="1583" y="97"/>
                  </a:lnTo>
                  <a:lnTo>
                    <a:pt x="1510" y="97"/>
                  </a:lnTo>
                  <a:lnTo>
                    <a:pt x="1488" y="97"/>
                  </a:lnTo>
                  <a:lnTo>
                    <a:pt x="1466" y="99"/>
                  </a:lnTo>
                  <a:lnTo>
                    <a:pt x="1443" y="96"/>
                  </a:lnTo>
                  <a:lnTo>
                    <a:pt x="1416" y="99"/>
                  </a:lnTo>
                  <a:lnTo>
                    <a:pt x="1346" y="97"/>
                  </a:lnTo>
                  <a:lnTo>
                    <a:pt x="1325" y="93"/>
                  </a:lnTo>
                  <a:lnTo>
                    <a:pt x="1260" y="97"/>
                  </a:lnTo>
                  <a:lnTo>
                    <a:pt x="1216" y="92"/>
                  </a:lnTo>
                  <a:lnTo>
                    <a:pt x="1165" y="97"/>
                  </a:lnTo>
                  <a:lnTo>
                    <a:pt x="1125" y="94"/>
                  </a:lnTo>
                  <a:lnTo>
                    <a:pt x="1088" y="97"/>
                  </a:lnTo>
                  <a:lnTo>
                    <a:pt x="1067" y="94"/>
                  </a:lnTo>
                  <a:lnTo>
                    <a:pt x="1048" y="95"/>
                  </a:lnTo>
                  <a:lnTo>
                    <a:pt x="1022" y="95"/>
                  </a:lnTo>
                  <a:lnTo>
                    <a:pt x="1006" y="92"/>
                  </a:lnTo>
                  <a:lnTo>
                    <a:pt x="987" y="97"/>
                  </a:lnTo>
                  <a:lnTo>
                    <a:pt x="967" y="92"/>
                  </a:lnTo>
                  <a:lnTo>
                    <a:pt x="947" y="93"/>
                  </a:lnTo>
                  <a:lnTo>
                    <a:pt x="923" y="95"/>
                  </a:lnTo>
                  <a:lnTo>
                    <a:pt x="901" y="97"/>
                  </a:lnTo>
                  <a:lnTo>
                    <a:pt x="875" y="97"/>
                  </a:lnTo>
                  <a:lnTo>
                    <a:pt x="839" y="97"/>
                  </a:lnTo>
                  <a:lnTo>
                    <a:pt x="813" y="97"/>
                  </a:lnTo>
                  <a:lnTo>
                    <a:pt x="791" y="95"/>
                  </a:lnTo>
                  <a:lnTo>
                    <a:pt x="769" y="95"/>
                  </a:lnTo>
                  <a:lnTo>
                    <a:pt x="720" y="99"/>
                  </a:lnTo>
                  <a:lnTo>
                    <a:pt x="681" y="94"/>
                  </a:lnTo>
                  <a:lnTo>
                    <a:pt x="638" y="99"/>
                  </a:lnTo>
                  <a:lnTo>
                    <a:pt x="603" y="95"/>
                  </a:lnTo>
                  <a:lnTo>
                    <a:pt x="563" y="99"/>
                  </a:lnTo>
                  <a:lnTo>
                    <a:pt x="531" y="95"/>
                  </a:lnTo>
                  <a:lnTo>
                    <a:pt x="496" y="95"/>
                  </a:lnTo>
                  <a:lnTo>
                    <a:pt x="463" y="97"/>
                  </a:lnTo>
                  <a:lnTo>
                    <a:pt x="435" y="97"/>
                  </a:lnTo>
                  <a:lnTo>
                    <a:pt x="351" y="97"/>
                  </a:lnTo>
                  <a:lnTo>
                    <a:pt x="326" y="97"/>
                  </a:lnTo>
                  <a:lnTo>
                    <a:pt x="254" y="95"/>
                  </a:lnTo>
                  <a:lnTo>
                    <a:pt x="208" y="97"/>
                  </a:lnTo>
                  <a:lnTo>
                    <a:pt x="84" y="94"/>
                  </a:lnTo>
                  <a:lnTo>
                    <a:pt x="15" y="95"/>
                  </a:lnTo>
                  <a:lnTo>
                    <a:pt x="3" y="88"/>
                  </a:lnTo>
                  <a:lnTo>
                    <a:pt x="0" y="76"/>
                  </a:lnTo>
                  <a:lnTo>
                    <a:pt x="0" y="63"/>
                  </a:lnTo>
                  <a:lnTo>
                    <a:pt x="0" y="50"/>
                  </a:lnTo>
                </a:path>
              </a:pathLst>
            </a:custGeom>
            <a:solidFill>
              <a:schemeClr val="bg1"/>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16" name="Group 16">
            <a:extLst>
              <a:ext uri="{FF2B5EF4-FFF2-40B4-BE49-F238E27FC236}">
                <a16:creationId xmlns:a16="http://schemas.microsoft.com/office/drawing/2014/main" id="{730B9C1D-8B99-D7D4-A0E3-AB325D253C74}"/>
              </a:ext>
            </a:extLst>
          </p:cNvPr>
          <p:cNvGrpSpPr>
            <a:grpSpLocks/>
          </p:cNvGrpSpPr>
          <p:nvPr/>
        </p:nvGrpSpPr>
        <p:grpSpPr bwMode="auto">
          <a:xfrm>
            <a:off x="6243638" y="222250"/>
            <a:ext cx="2795587" cy="866775"/>
            <a:chOff x="3933" y="140"/>
            <a:chExt cx="1761" cy="546"/>
          </a:xfrm>
        </p:grpSpPr>
        <p:sp>
          <p:nvSpPr>
            <p:cNvPr id="17" name="Freeform 17">
              <a:extLst>
                <a:ext uri="{FF2B5EF4-FFF2-40B4-BE49-F238E27FC236}">
                  <a16:creationId xmlns:a16="http://schemas.microsoft.com/office/drawing/2014/main" id="{B09F474E-88E7-C622-9E7F-760655B64107}"/>
                </a:ext>
              </a:extLst>
            </p:cNvPr>
            <p:cNvSpPr>
              <a:spLocks/>
            </p:cNvSpPr>
            <p:nvPr/>
          </p:nvSpPr>
          <p:spPr bwMode="auto">
            <a:xfrm>
              <a:off x="3933" y="140"/>
              <a:ext cx="1761" cy="445"/>
            </a:xfrm>
            <a:custGeom>
              <a:avLst/>
              <a:gdLst>
                <a:gd name="T0" fmla="*/ 23 w 1761"/>
                <a:gd name="T1" fmla="*/ 6 h 445"/>
                <a:gd name="T2" fmla="*/ 37 w 1761"/>
                <a:gd name="T3" fmla="*/ 0 h 445"/>
                <a:gd name="T4" fmla="*/ 1706 w 1761"/>
                <a:gd name="T5" fmla="*/ 0 h 445"/>
                <a:gd name="T6" fmla="*/ 1725 w 1761"/>
                <a:gd name="T7" fmla="*/ 4 h 445"/>
                <a:gd name="T8" fmla="*/ 1739 w 1761"/>
                <a:gd name="T9" fmla="*/ 15 h 445"/>
                <a:gd name="T10" fmla="*/ 1751 w 1761"/>
                <a:gd name="T11" fmla="*/ 44 h 445"/>
                <a:gd name="T12" fmla="*/ 1758 w 1761"/>
                <a:gd name="T13" fmla="*/ 77 h 445"/>
                <a:gd name="T14" fmla="*/ 1760 w 1761"/>
                <a:gd name="T15" fmla="*/ 115 h 445"/>
                <a:gd name="T16" fmla="*/ 1760 w 1761"/>
                <a:gd name="T17" fmla="*/ 444 h 445"/>
                <a:gd name="T18" fmla="*/ 66 w 1761"/>
                <a:gd name="T19" fmla="*/ 444 h 445"/>
                <a:gd name="T20" fmla="*/ 0 w 1761"/>
                <a:gd name="T21" fmla="*/ 444 h 445"/>
                <a:gd name="T22" fmla="*/ 0 w 1761"/>
                <a:gd name="T23" fmla="*/ 138 h 445"/>
                <a:gd name="T24" fmla="*/ 0 w 1761"/>
                <a:gd name="T25" fmla="*/ 93 h 445"/>
                <a:gd name="T26" fmla="*/ 7 w 1761"/>
                <a:gd name="T27" fmla="*/ 49 h 445"/>
                <a:gd name="T28" fmla="*/ 13 w 1761"/>
                <a:gd name="T29" fmla="*/ 26 h 445"/>
                <a:gd name="T30" fmla="*/ 23 w 1761"/>
                <a:gd name="T31" fmla="*/ 6 h 4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61" h="445">
                  <a:moveTo>
                    <a:pt x="23" y="6"/>
                  </a:moveTo>
                  <a:lnTo>
                    <a:pt x="37" y="0"/>
                  </a:lnTo>
                  <a:lnTo>
                    <a:pt x="1706" y="0"/>
                  </a:lnTo>
                  <a:lnTo>
                    <a:pt x="1725" y="4"/>
                  </a:lnTo>
                  <a:lnTo>
                    <a:pt x="1739" y="15"/>
                  </a:lnTo>
                  <a:lnTo>
                    <a:pt x="1751" y="44"/>
                  </a:lnTo>
                  <a:lnTo>
                    <a:pt x="1758" y="77"/>
                  </a:lnTo>
                  <a:lnTo>
                    <a:pt x="1760" y="115"/>
                  </a:lnTo>
                  <a:lnTo>
                    <a:pt x="1760" y="444"/>
                  </a:lnTo>
                  <a:lnTo>
                    <a:pt x="66" y="444"/>
                  </a:lnTo>
                  <a:lnTo>
                    <a:pt x="0" y="444"/>
                  </a:lnTo>
                  <a:lnTo>
                    <a:pt x="0" y="138"/>
                  </a:lnTo>
                  <a:lnTo>
                    <a:pt x="0" y="93"/>
                  </a:lnTo>
                  <a:lnTo>
                    <a:pt x="7" y="49"/>
                  </a:lnTo>
                  <a:lnTo>
                    <a:pt x="13" y="26"/>
                  </a:lnTo>
                  <a:lnTo>
                    <a:pt x="23" y="6"/>
                  </a:lnTo>
                </a:path>
              </a:pathLst>
            </a:custGeom>
            <a:gradFill rotWithShape="0">
              <a:gsLst>
                <a:gs pos="0">
                  <a:srgbClr val="00CCFF"/>
                </a:gs>
                <a:gs pos="100000">
                  <a:srgbClr val="FFFFFF"/>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 name="Freeform 18">
              <a:extLst>
                <a:ext uri="{FF2B5EF4-FFF2-40B4-BE49-F238E27FC236}">
                  <a16:creationId xmlns:a16="http://schemas.microsoft.com/office/drawing/2014/main" id="{4BC82C86-A3F0-E13E-45CB-F53F90AF4F60}"/>
                </a:ext>
              </a:extLst>
            </p:cNvPr>
            <p:cNvSpPr>
              <a:spLocks/>
            </p:cNvSpPr>
            <p:nvPr/>
          </p:nvSpPr>
          <p:spPr bwMode="auto">
            <a:xfrm>
              <a:off x="3933" y="425"/>
              <a:ext cx="1761" cy="190"/>
            </a:xfrm>
            <a:custGeom>
              <a:avLst/>
              <a:gdLst>
                <a:gd name="T0" fmla="*/ 85 w 1761"/>
                <a:gd name="T1" fmla="*/ 65 h 190"/>
                <a:gd name="T2" fmla="*/ 138 w 1761"/>
                <a:gd name="T3" fmla="*/ 65 h 190"/>
                <a:gd name="T4" fmla="*/ 180 w 1761"/>
                <a:gd name="T5" fmla="*/ 97 h 190"/>
                <a:gd name="T6" fmla="*/ 248 w 1761"/>
                <a:gd name="T7" fmla="*/ 78 h 190"/>
                <a:gd name="T8" fmla="*/ 325 w 1761"/>
                <a:gd name="T9" fmla="*/ 69 h 190"/>
                <a:gd name="T10" fmla="*/ 379 w 1761"/>
                <a:gd name="T11" fmla="*/ 88 h 190"/>
                <a:gd name="T12" fmla="*/ 438 w 1761"/>
                <a:gd name="T13" fmla="*/ 78 h 190"/>
                <a:gd name="T14" fmla="*/ 532 w 1761"/>
                <a:gd name="T15" fmla="*/ 84 h 190"/>
                <a:gd name="T16" fmla="*/ 592 w 1761"/>
                <a:gd name="T17" fmla="*/ 97 h 190"/>
                <a:gd name="T18" fmla="*/ 663 w 1761"/>
                <a:gd name="T19" fmla="*/ 59 h 190"/>
                <a:gd name="T20" fmla="*/ 716 w 1761"/>
                <a:gd name="T21" fmla="*/ 93 h 190"/>
                <a:gd name="T22" fmla="*/ 787 w 1761"/>
                <a:gd name="T23" fmla="*/ 87 h 190"/>
                <a:gd name="T24" fmla="*/ 824 w 1761"/>
                <a:gd name="T25" fmla="*/ 93 h 190"/>
                <a:gd name="T26" fmla="*/ 857 w 1761"/>
                <a:gd name="T27" fmla="*/ 59 h 190"/>
                <a:gd name="T28" fmla="*/ 899 w 1761"/>
                <a:gd name="T29" fmla="*/ 35 h 190"/>
                <a:gd name="T30" fmla="*/ 949 w 1761"/>
                <a:gd name="T31" fmla="*/ 32 h 190"/>
                <a:gd name="T32" fmla="*/ 991 w 1761"/>
                <a:gd name="T33" fmla="*/ 23 h 190"/>
                <a:gd name="T34" fmla="*/ 1030 w 1761"/>
                <a:gd name="T35" fmla="*/ 49 h 190"/>
                <a:gd name="T36" fmla="*/ 1071 w 1761"/>
                <a:gd name="T37" fmla="*/ 69 h 190"/>
                <a:gd name="T38" fmla="*/ 1138 w 1761"/>
                <a:gd name="T39" fmla="*/ 55 h 190"/>
                <a:gd name="T40" fmla="*/ 1168 w 1761"/>
                <a:gd name="T41" fmla="*/ 92 h 190"/>
                <a:gd name="T42" fmla="*/ 1215 w 1761"/>
                <a:gd name="T43" fmla="*/ 97 h 190"/>
                <a:gd name="T44" fmla="*/ 1293 w 1761"/>
                <a:gd name="T45" fmla="*/ 97 h 190"/>
                <a:gd name="T46" fmla="*/ 1340 w 1761"/>
                <a:gd name="T47" fmla="*/ 81 h 190"/>
                <a:gd name="T48" fmla="*/ 1376 w 1761"/>
                <a:gd name="T49" fmla="*/ 88 h 190"/>
                <a:gd name="T50" fmla="*/ 1418 w 1761"/>
                <a:gd name="T51" fmla="*/ 59 h 190"/>
                <a:gd name="T52" fmla="*/ 1478 w 1761"/>
                <a:gd name="T53" fmla="*/ 55 h 190"/>
                <a:gd name="T54" fmla="*/ 1528 w 1761"/>
                <a:gd name="T55" fmla="*/ 23 h 190"/>
                <a:gd name="T56" fmla="*/ 1567 w 1761"/>
                <a:gd name="T57" fmla="*/ 15 h 190"/>
                <a:gd name="T58" fmla="*/ 1617 w 1761"/>
                <a:gd name="T59" fmla="*/ 28 h 190"/>
                <a:gd name="T60" fmla="*/ 1661 w 1761"/>
                <a:gd name="T61" fmla="*/ 1 h 190"/>
                <a:gd name="T62" fmla="*/ 1703 w 1761"/>
                <a:gd name="T63" fmla="*/ 49 h 190"/>
                <a:gd name="T64" fmla="*/ 1750 w 1761"/>
                <a:gd name="T65" fmla="*/ 24 h 190"/>
                <a:gd name="T66" fmla="*/ 1760 w 1761"/>
                <a:gd name="T67" fmla="*/ 189 h 190"/>
                <a:gd name="T68" fmla="*/ 727 w 1761"/>
                <a:gd name="T69" fmla="*/ 153 h 190"/>
                <a:gd name="T70" fmla="*/ 0 w 1761"/>
                <a:gd name="T71" fmla="*/ 30 h 190"/>
                <a:gd name="T72" fmla="*/ 26 w 1761"/>
                <a:gd name="T73" fmla="*/ 51 h 190"/>
                <a:gd name="T74" fmla="*/ 61 w 1761"/>
                <a:gd name="T75" fmla="*/ 59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761" h="190">
                  <a:moveTo>
                    <a:pt x="61" y="59"/>
                  </a:moveTo>
                  <a:lnTo>
                    <a:pt x="85" y="65"/>
                  </a:lnTo>
                  <a:lnTo>
                    <a:pt x="112" y="59"/>
                  </a:lnTo>
                  <a:lnTo>
                    <a:pt x="138" y="65"/>
                  </a:lnTo>
                  <a:lnTo>
                    <a:pt x="158" y="83"/>
                  </a:lnTo>
                  <a:lnTo>
                    <a:pt x="180" y="97"/>
                  </a:lnTo>
                  <a:lnTo>
                    <a:pt x="217" y="85"/>
                  </a:lnTo>
                  <a:lnTo>
                    <a:pt x="248" y="78"/>
                  </a:lnTo>
                  <a:lnTo>
                    <a:pt x="293" y="78"/>
                  </a:lnTo>
                  <a:lnTo>
                    <a:pt x="325" y="69"/>
                  </a:lnTo>
                  <a:lnTo>
                    <a:pt x="354" y="78"/>
                  </a:lnTo>
                  <a:lnTo>
                    <a:pt x="379" y="88"/>
                  </a:lnTo>
                  <a:lnTo>
                    <a:pt x="402" y="92"/>
                  </a:lnTo>
                  <a:lnTo>
                    <a:pt x="438" y="78"/>
                  </a:lnTo>
                  <a:lnTo>
                    <a:pt x="477" y="78"/>
                  </a:lnTo>
                  <a:lnTo>
                    <a:pt x="532" y="84"/>
                  </a:lnTo>
                  <a:lnTo>
                    <a:pt x="555" y="102"/>
                  </a:lnTo>
                  <a:lnTo>
                    <a:pt x="592" y="97"/>
                  </a:lnTo>
                  <a:lnTo>
                    <a:pt x="629" y="69"/>
                  </a:lnTo>
                  <a:lnTo>
                    <a:pt x="663" y="59"/>
                  </a:lnTo>
                  <a:lnTo>
                    <a:pt x="687" y="69"/>
                  </a:lnTo>
                  <a:lnTo>
                    <a:pt x="716" y="93"/>
                  </a:lnTo>
                  <a:lnTo>
                    <a:pt x="750" y="102"/>
                  </a:lnTo>
                  <a:lnTo>
                    <a:pt x="787" y="87"/>
                  </a:lnTo>
                  <a:lnTo>
                    <a:pt x="805" y="81"/>
                  </a:lnTo>
                  <a:lnTo>
                    <a:pt x="824" y="93"/>
                  </a:lnTo>
                  <a:lnTo>
                    <a:pt x="840" y="78"/>
                  </a:lnTo>
                  <a:lnTo>
                    <a:pt x="857" y="59"/>
                  </a:lnTo>
                  <a:lnTo>
                    <a:pt x="877" y="40"/>
                  </a:lnTo>
                  <a:lnTo>
                    <a:pt x="899" y="35"/>
                  </a:lnTo>
                  <a:lnTo>
                    <a:pt x="924" y="40"/>
                  </a:lnTo>
                  <a:lnTo>
                    <a:pt x="949" y="32"/>
                  </a:lnTo>
                  <a:lnTo>
                    <a:pt x="975" y="23"/>
                  </a:lnTo>
                  <a:lnTo>
                    <a:pt x="991" y="23"/>
                  </a:lnTo>
                  <a:lnTo>
                    <a:pt x="1006" y="25"/>
                  </a:lnTo>
                  <a:lnTo>
                    <a:pt x="1030" y="49"/>
                  </a:lnTo>
                  <a:lnTo>
                    <a:pt x="1052" y="45"/>
                  </a:lnTo>
                  <a:lnTo>
                    <a:pt x="1071" y="69"/>
                  </a:lnTo>
                  <a:lnTo>
                    <a:pt x="1107" y="69"/>
                  </a:lnTo>
                  <a:lnTo>
                    <a:pt x="1138" y="55"/>
                  </a:lnTo>
                  <a:lnTo>
                    <a:pt x="1153" y="73"/>
                  </a:lnTo>
                  <a:lnTo>
                    <a:pt x="1168" y="92"/>
                  </a:lnTo>
                  <a:lnTo>
                    <a:pt x="1190" y="86"/>
                  </a:lnTo>
                  <a:lnTo>
                    <a:pt x="1215" y="97"/>
                  </a:lnTo>
                  <a:lnTo>
                    <a:pt x="1242" y="87"/>
                  </a:lnTo>
                  <a:lnTo>
                    <a:pt x="1293" y="97"/>
                  </a:lnTo>
                  <a:lnTo>
                    <a:pt x="1315" y="107"/>
                  </a:lnTo>
                  <a:lnTo>
                    <a:pt x="1340" y="81"/>
                  </a:lnTo>
                  <a:lnTo>
                    <a:pt x="1357" y="79"/>
                  </a:lnTo>
                  <a:lnTo>
                    <a:pt x="1376" y="88"/>
                  </a:lnTo>
                  <a:lnTo>
                    <a:pt x="1394" y="85"/>
                  </a:lnTo>
                  <a:lnTo>
                    <a:pt x="1418" y="59"/>
                  </a:lnTo>
                  <a:lnTo>
                    <a:pt x="1458" y="51"/>
                  </a:lnTo>
                  <a:lnTo>
                    <a:pt x="1478" y="55"/>
                  </a:lnTo>
                  <a:lnTo>
                    <a:pt x="1498" y="55"/>
                  </a:lnTo>
                  <a:lnTo>
                    <a:pt x="1528" y="23"/>
                  </a:lnTo>
                  <a:lnTo>
                    <a:pt x="1545" y="10"/>
                  </a:lnTo>
                  <a:lnTo>
                    <a:pt x="1567" y="15"/>
                  </a:lnTo>
                  <a:lnTo>
                    <a:pt x="1592" y="49"/>
                  </a:lnTo>
                  <a:lnTo>
                    <a:pt x="1617" y="28"/>
                  </a:lnTo>
                  <a:lnTo>
                    <a:pt x="1641" y="0"/>
                  </a:lnTo>
                  <a:lnTo>
                    <a:pt x="1661" y="1"/>
                  </a:lnTo>
                  <a:lnTo>
                    <a:pt x="1685" y="59"/>
                  </a:lnTo>
                  <a:lnTo>
                    <a:pt x="1703" y="49"/>
                  </a:lnTo>
                  <a:lnTo>
                    <a:pt x="1729" y="25"/>
                  </a:lnTo>
                  <a:lnTo>
                    <a:pt x="1750" y="24"/>
                  </a:lnTo>
                  <a:lnTo>
                    <a:pt x="1760" y="44"/>
                  </a:lnTo>
                  <a:lnTo>
                    <a:pt x="1760" y="189"/>
                  </a:lnTo>
                  <a:lnTo>
                    <a:pt x="740" y="148"/>
                  </a:lnTo>
                  <a:lnTo>
                    <a:pt x="727" y="153"/>
                  </a:lnTo>
                  <a:lnTo>
                    <a:pt x="0" y="136"/>
                  </a:lnTo>
                  <a:lnTo>
                    <a:pt x="0" y="30"/>
                  </a:lnTo>
                  <a:lnTo>
                    <a:pt x="10" y="46"/>
                  </a:lnTo>
                  <a:lnTo>
                    <a:pt x="26" y="51"/>
                  </a:lnTo>
                  <a:lnTo>
                    <a:pt x="46" y="53"/>
                  </a:lnTo>
                  <a:lnTo>
                    <a:pt x="61" y="59"/>
                  </a:lnTo>
                </a:path>
              </a:pathLst>
            </a:custGeom>
            <a:solidFill>
              <a:srgbClr val="003300"/>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9" name="Freeform 19">
              <a:extLst>
                <a:ext uri="{FF2B5EF4-FFF2-40B4-BE49-F238E27FC236}">
                  <a16:creationId xmlns:a16="http://schemas.microsoft.com/office/drawing/2014/main" id="{67333AB6-EE71-2FAB-CB1C-2DD53CBC6E1B}"/>
                </a:ext>
              </a:extLst>
            </p:cNvPr>
            <p:cNvSpPr>
              <a:spLocks/>
            </p:cNvSpPr>
            <p:nvPr/>
          </p:nvSpPr>
          <p:spPr bwMode="auto">
            <a:xfrm>
              <a:off x="3933" y="489"/>
              <a:ext cx="1761" cy="197"/>
            </a:xfrm>
            <a:custGeom>
              <a:avLst/>
              <a:gdLst>
                <a:gd name="T0" fmla="*/ 37 w 1761"/>
                <a:gd name="T1" fmla="*/ 194 h 197"/>
                <a:gd name="T2" fmla="*/ 1706 w 1761"/>
                <a:gd name="T3" fmla="*/ 196 h 197"/>
                <a:gd name="T4" fmla="*/ 1739 w 1761"/>
                <a:gd name="T5" fmla="*/ 189 h 197"/>
                <a:gd name="T6" fmla="*/ 1758 w 1761"/>
                <a:gd name="T7" fmla="*/ 165 h 197"/>
                <a:gd name="T8" fmla="*/ 1760 w 1761"/>
                <a:gd name="T9" fmla="*/ 23 h 197"/>
                <a:gd name="T10" fmla="*/ 1736 w 1761"/>
                <a:gd name="T11" fmla="*/ 7 h 197"/>
                <a:gd name="T12" fmla="*/ 1723 w 1761"/>
                <a:gd name="T13" fmla="*/ 53 h 197"/>
                <a:gd name="T14" fmla="*/ 1706 w 1761"/>
                <a:gd name="T15" fmla="*/ 50 h 197"/>
                <a:gd name="T16" fmla="*/ 1671 w 1761"/>
                <a:gd name="T17" fmla="*/ 26 h 197"/>
                <a:gd name="T18" fmla="*/ 1625 w 1761"/>
                <a:gd name="T19" fmla="*/ 34 h 197"/>
                <a:gd name="T20" fmla="*/ 1588 w 1761"/>
                <a:gd name="T21" fmla="*/ 39 h 197"/>
                <a:gd name="T22" fmla="*/ 1554 w 1761"/>
                <a:gd name="T23" fmla="*/ 26 h 197"/>
                <a:gd name="T24" fmla="*/ 1520 w 1761"/>
                <a:gd name="T25" fmla="*/ 42 h 197"/>
                <a:gd name="T26" fmla="*/ 1498 w 1761"/>
                <a:gd name="T27" fmla="*/ 52 h 197"/>
                <a:gd name="T28" fmla="*/ 1445 w 1761"/>
                <a:gd name="T29" fmla="*/ 45 h 197"/>
                <a:gd name="T30" fmla="*/ 1396 w 1761"/>
                <a:gd name="T31" fmla="*/ 37 h 197"/>
                <a:gd name="T32" fmla="*/ 1337 w 1761"/>
                <a:gd name="T33" fmla="*/ 86 h 197"/>
                <a:gd name="T34" fmla="*/ 1293 w 1761"/>
                <a:gd name="T35" fmla="*/ 61 h 197"/>
                <a:gd name="T36" fmla="*/ 1240 w 1761"/>
                <a:gd name="T37" fmla="*/ 59 h 197"/>
                <a:gd name="T38" fmla="*/ 1153 w 1761"/>
                <a:gd name="T39" fmla="*/ 58 h 197"/>
                <a:gd name="T40" fmla="*/ 1112 w 1761"/>
                <a:gd name="T41" fmla="*/ 52 h 197"/>
                <a:gd name="T42" fmla="*/ 1079 w 1761"/>
                <a:gd name="T43" fmla="*/ 37 h 197"/>
                <a:gd name="T44" fmla="*/ 1006 w 1761"/>
                <a:gd name="T45" fmla="*/ 68 h 197"/>
                <a:gd name="T46" fmla="*/ 943 w 1761"/>
                <a:gd name="T47" fmla="*/ 53 h 197"/>
                <a:gd name="T48" fmla="*/ 866 w 1761"/>
                <a:gd name="T49" fmla="*/ 61 h 197"/>
                <a:gd name="T50" fmla="*/ 804 w 1761"/>
                <a:gd name="T51" fmla="*/ 61 h 197"/>
                <a:gd name="T52" fmla="*/ 730 w 1761"/>
                <a:gd name="T53" fmla="*/ 82 h 197"/>
                <a:gd name="T54" fmla="*/ 652 w 1761"/>
                <a:gd name="T55" fmla="*/ 71 h 197"/>
                <a:gd name="T56" fmla="*/ 563 w 1761"/>
                <a:gd name="T57" fmla="*/ 73 h 197"/>
                <a:gd name="T58" fmla="*/ 468 w 1761"/>
                <a:gd name="T59" fmla="*/ 52 h 197"/>
                <a:gd name="T60" fmla="*/ 369 w 1761"/>
                <a:gd name="T61" fmla="*/ 37 h 197"/>
                <a:gd name="T62" fmla="*/ 301 w 1761"/>
                <a:gd name="T63" fmla="*/ 55 h 197"/>
                <a:gd name="T64" fmla="*/ 262 w 1761"/>
                <a:gd name="T65" fmla="*/ 50 h 197"/>
                <a:gd name="T66" fmla="*/ 205 w 1761"/>
                <a:gd name="T67" fmla="*/ 57 h 197"/>
                <a:gd name="T68" fmla="*/ 143 w 1761"/>
                <a:gd name="T69" fmla="*/ 55 h 197"/>
                <a:gd name="T70" fmla="*/ 80 w 1761"/>
                <a:gd name="T71" fmla="*/ 68 h 197"/>
                <a:gd name="T72" fmla="*/ 16 w 1761"/>
                <a:gd name="T73" fmla="*/ 59 h 197"/>
                <a:gd name="T74" fmla="*/ 2 w 1761"/>
                <a:gd name="T75" fmla="*/ 116 h 197"/>
                <a:gd name="T76" fmla="*/ 13 w 1761"/>
                <a:gd name="T77" fmla="*/ 184 h 19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61" h="197">
                  <a:moveTo>
                    <a:pt x="23" y="191"/>
                  </a:moveTo>
                  <a:lnTo>
                    <a:pt x="37" y="194"/>
                  </a:lnTo>
                  <a:lnTo>
                    <a:pt x="54" y="196"/>
                  </a:lnTo>
                  <a:lnTo>
                    <a:pt x="1706" y="196"/>
                  </a:lnTo>
                  <a:lnTo>
                    <a:pt x="1725" y="193"/>
                  </a:lnTo>
                  <a:lnTo>
                    <a:pt x="1739" y="189"/>
                  </a:lnTo>
                  <a:lnTo>
                    <a:pt x="1751" y="178"/>
                  </a:lnTo>
                  <a:lnTo>
                    <a:pt x="1758" y="165"/>
                  </a:lnTo>
                  <a:lnTo>
                    <a:pt x="1760" y="150"/>
                  </a:lnTo>
                  <a:lnTo>
                    <a:pt x="1760" y="23"/>
                  </a:lnTo>
                  <a:lnTo>
                    <a:pt x="1745" y="0"/>
                  </a:lnTo>
                  <a:lnTo>
                    <a:pt x="1736" y="7"/>
                  </a:lnTo>
                  <a:lnTo>
                    <a:pt x="1729" y="28"/>
                  </a:lnTo>
                  <a:lnTo>
                    <a:pt x="1723" y="53"/>
                  </a:lnTo>
                  <a:lnTo>
                    <a:pt x="1716" y="52"/>
                  </a:lnTo>
                  <a:lnTo>
                    <a:pt x="1706" y="50"/>
                  </a:lnTo>
                  <a:lnTo>
                    <a:pt x="1685" y="37"/>
                  </a:lnTo>
                  <a:lnTo>
                    <a:pt x="1671" y="26"/>
                  </a:lnTo>
                  <a:lnTo>
                    <a:pt x="1649" y="23"/>
                  </a:lnTo>
                  <a:lnTo>
                    <a:pt x="1625" y="34"/>
                  </a:lnTo>
                  <a:lnTo>
                    <a:pt x="1603" y="52"/>
                  </a:lnTo>
                  <a:lnTo>
                    <a:pt x="1588" y="39"/>
                  </a:lnTo>
                  <a:lnTo>
                    <a:pt x="1574" y="37"/>
                  </a:lnTo>
                  <a:lnTo>
                    <a:pt x="1554" y="26"/>
                  </a:lnTo>
                  <a:lnTo>
                    <a:pt x="1534" y="30"/>
                  </a:lnTo>
                  <a:lnTo>
                    <a:pt x="1520" y="42"/>
                  </a:lnTo>
                  <a:lnTo>
                    <a:pt x="1514" y="59"/>
                  </a:lnTo>
                  <a:lnTo>
                    <a:pt x="1498" y="52"/>
                  </a:lnTo>
                  <a:lnTo>
                    <a:pt x="1475" y="52"/>
                  </a:lnTo>
                  <a:lnTo>
                    <a:pt x="1445" y="45"/>
                  </a:lnTo>
                  <a:lnTo>
                    <a:pt x="1419" y="59"/>
                  </a:lnTo>
                  <a:lnTo>
                    <a:pt x="1396" y="37"/>
                  </a:lnTo>
                  <a:lnTo>
                    <a:pt x="1366" y="52"/>
                  </a:lnTo>
                  <a:lnTo>
                    <a:pt x="1337" y="86"/>
                  </a:lnTo>
                  <a:lnTo>
                    <a:pt x="1314" y="73"/>
                  </a:lnTo>
                  <a:lnTo>
                    <a:pt x="1293" y="61"/>
                  </a:lnTo>
                  <a:lnTo>
                    <a:pt x="1270" y="53"/>
                  </a:lnTo>
                  <a:lnTo>
                    <a:pt x="1240" y="59"/>
                  </a:lnTo>
                  <a:lnTo>
                    <a:pt x="1194" y="69"/>
                  </a:lnTo>
                  <a:lnTo>
                    <a:pt x="1153" y="58"/>
                  </a:lnTo>
                  <a:lnTo>
                    <a:pt x="1135" y="63"/>
                  </a:lnTo>
                  <a:lnTo>
                    <a:pt x="1112" y="52"/>
                  </a:lnTo>
                  <a:lnTo>
                    <a:pt x="1097" y="40"/>
                  </a:lnTo>
                  <a:lnTo>
                    <a:pt x="1079" y="37"/>
                  </a:lnTo>
                  <a:lnTo>
                    <a:pt x="1047" y="45"/>
                  </a:lnTo>
                  <a:lnTo>
                    <a:pt x="1006" y="68"/>
                  </a:lnTo>
                  <a:lnTo>
                    <a:pt x="972" y="47"/>
                  </a:lnTo>
                  <a:lnTo>
                    <a:pt x="943" y="53"/>
                  </a:lnTo>
                  <a:lnTo>
                    <a:pt x="916" y="82"/>
                  </a:lnTo>
                  <a:lnTo>
                    <a:pt x="866" y="61"/>
                  </a:lnTo>
                  <a:lnTo>
                    <a:pt x="829" y="71"/>
                  </a:lnTo>
                  <a:lnTo>
                    <a:pt x="804" y="61"/>
                  </a:lnTo>
                  <a:lnTo>
                    <a:pt x="767" y="66"/>
                  </a:lnTo>
                  <a:lnTo>
                    <a:pt x="730" y="82"/>
                  </a:lnTo>
                  <a:lnTo>
                    <a:pt x="704" y="76"/>
                  </a:lnTo>
                  <a:lnTo>
                    <a:pt x="652" y="71"/>
                  </a:lnTo>
                  <a:lnTo>
                    <a:pt x="619" y="82"/>
                  </a:lnTo>
                  <a:lnTo>
                    <a:pt x="563" y="73"/>
                  </a:lnTo>
                  <a:lnTo>
                    <a:pt x="517" y="66"/>
                  </a:lnTo>
                  <a:lnTo>
                    <a:pt x="468" y="52"/>
                  </a:lnTo>
                  <a:lnTo>
                    <a:pt x="422" y="66"/>
                  </a:lnTo>
                  <a:lnTo>
                    <a:pt x="369" y="37"/>
                  </a:lnTo>
                  <a:lnTo>
                    <a:pt x="329" y="37"/>
                  </a:lnTo>
                  <a:lnTo>
                    <a:pt x="301" y="55"/>
                  </a:lnTo>
                  <a:lnTo>
                    <a:pt x="284" y="41"/>
                  </a:lnTo>
                  <a:lnTo>
                    <a:pt x="262" y="50"/>
                  </a:lnTo>
                  <a:lnTo>
                    <a:pt x="233" y="52"/>
                  </a:lnTo>
                  <a:lnTo>
                    <a:pt x="205" y="57"/>
                  </a:lnTo>
                  <a:lnTo>
                    <a:pt x="171" y="69"/>
                  </a:lnTo>
                  <a:lnTo>
                    <a:pt x="143" y="55"/>
                  </a:lnTo>
                  <a:lnTo>
                    <a:pt x="116" y="62"/>
                  </a:lnTo>
                  <a:lnTo>
                    <a:pt x="80" y="68"/>
                  </a:lnTo>
                  <a:lnTo>
                    <a:pt x="58" y="62"/>
                  </a:lnTo>
                  <a:lnTo>
                    <a:pt x="16" y="59"/>
                  </a:lnTo>
                  <a:lnTo>
                    <a:pt x="0" y="73"/>
                  </a:lnTo>
                  <a:lnTo>
                    <a:pt x="2" y="116"/>
                  </a:lnTo>
                  <a:lnTo>
                    <a:pt x="4" y="153"/>
                  </a:lnTo>
                  <a:lnTo>
                    <a:pt x="13" y="184"/>
                  </a:lnTo>
                  <a:lnTo>
                    <a:pt x="23" y="191"/>
                  </a:lnTo>
                </a:path>
              </a:pathLst>
            </a:custGeom>
            <a:gradFill rotWithShape="0">
              <a:gsLst>
                <a:gs pos="0">
                  <a:srgbClr val="CC6600"/>
                </a:gs>
                <a:gs pos="100000">
                  <a:srgbClr val="000000"/>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 name="Freeform 20">
              <a:extLst>
                <a:ext uri="{FF2B5EF4-FFF2-40B4-BE49-F238E27FC236}">
                  <a16:creationId xmlns:a16="http://schemas.microsoft.com/office/drawing/2014/main" id="{983A74C3-D42E-0B20-EAED-F53E30051687}"/>
                </a:ext>
              </a:extLst>
            </p:cNvPr>
            <p:cNvSpPr>
              <a:spLocks/>
            </p:cNvSpPr>
            <p:nvPr/>
          </p:nvSpPr>
          <p:spPr bwMode="auto">
            <a:xfrm>
              <a:off x="3943" y="152"/>
              <a:ext cx="1733" cy="254"/>
            </a:xfrm>
            <a:custGeom>
              <a:avLst/>
              <a:gdLst>
                <a:gd name="T0" fmla="*/ 0 w 1733"/>
                <a:gd name="T1" fmla="*/ 191 h 254"/>
                <a:gd name="T2" fmla="*/ 4 w 1733"/>
                <a:gd name="T3" fmla="*/ 203 h 254"/>
                <a:gd name="T4" fmla="*/ 7 w 1733"/>
                <a:gd name="T5" fmla="*/ 92 h 254"/>
                <a:gd name="T6" fmla="*/ 22 w 1733"/>
                <a:gd name="T7" fmla="*/ 46 h 254"/>
                <a:gd name="T8" fmla="*/ 82 w 1733"/>
                <a:gd name="T9" fmla="*/ 40 h 254"/>
                <a:gd name="T10" fmla="*/ 198 w 1733"/>
                <a:gd name="T11" fmla="*/ 46 h 254"/>
                <a:gd name="T12" fmla="*/ 308 w 1733"/>
                <a:gd name="T13" fmla="*/ 44 h 254"/>
                <a:gd name="T14" fmla="*/ 437 w 1733"/>
                <a:gd name="T15" fmla="*/ 46 h 254"/>
                <a:gd name="T16" fmla="*/ 525 w 1733"/>
                <a:gd name="T17" fmla="*/ 40 h 254"/>
                <a:gd name="T18" fmla="*/ 598 w 1733"/>
                <a:gd name="T19" fmla="*/ 40 h 254"/>
                <a:gd name="T20" fmla="*/ 708 w 1733"/>
                <a:gd name="T21" fmla="*/ 53 h 254"/>
                <a:gd name="T22" fmla="*/ 788 w 1733"/>
                <a:gd name="T23" fmla="*/ 55 h 254"/>
                <a:gd name="T24" fmla="*/ 878 w 1733"/>
                <a:gd name="T25" fmla="*/ 46 h 254"/>
                <a:gd name="T26" fmla="*/ 986 w 1733"/>
                <a:gd name="T27" fmla="*/ 63 h 254"/>
                <a:gd name="T28" fmla="*/ 1071 w 1733"/>
                <a:gd name="T29" fmla="*/ 59 h 254"/>
                <a:gd name="T30" fmla="*/ 1150 w 1733"/>
                <a:gd name="T31" fmla="*/ 51 h 254"/>
                <a:gd name="T32" fmla="*/ 1241 w 1733"/>
                <a:gd name="T33" fmla="*/ 56 h 254"/>
                <a:gd name="T34" fmla="*/ 1319 w 1733"/>
                <a:gd name="T35" fmla="*/ 51 h 254"/>
                <a:gd name="T36" fmla="*/ 1395 w 1733"/>
                <a:gd name="T37" fmla="*/ 46 h 254"/>
                <a:gd name="T38" fmla="*/ 1449 w 1733"/>
                <a:gd name="T39" fmla="*/ 50 h 254"/>
                <a:gd name="T40" fmla="*/ 1557 w 1733"/>
                <a:gd name="T41" fmla="*/ 40 h 254"/>
                <a:gd name="T42" fmla="*/ 1665 w 1733"/>
                <a:gd name="T43" fmla="*/ 53 h 254"/>
                <a:gd name="T44" fmla="*/ 1703 w 1733"/>
                <a:gd name="T45" fmla="*/ 74 h 254"/>
                <a:gd name="T46" fmla="*/ 1721 w 1733"/>
                <a:gd name="T47" fmla="*/ 107 h 254"/>
                <a:gd name="T48" fmla="*/ 1732 w 1733"/>
                <a:gd name="T49" fmla="*/ 196 h 254"/>
                <a:gd name="T50" fmla="*/ 1732 w 1733"/>
                <a:gd name="T51" fmla="*/ 65 h 254"/>
                <a:gd name="T52" fmla="*/ 1725 w 1733"/>
                <a:gd name="T53" fmla="*/ 26 h 254"/>
                <a:gd name="T54" fmla="*/ 1606 w 1733"/>
                <a:gd name="T55" fmla="*/ 9 h 254"/>
                <a:gd name="T56" fmla="*/ 1510 w 1733"/>
                <a:gd name="T57" fmla="*/ 2 h 254"/>
                <a:gd name="T58" fmla="*/ 1443 w 1733"/>
                <a:gd name="T59" fmla="*/ 6 h 254"/>
                <a:gd name="T60" fmla="*/ 1349 w 1733"/>
                <a:gd name="T61" fmla="*/ 13 h 254"/>
                <a:gd name="T62" fmla="*/ 1182 w 1733"/>
                <a:gd name="T63" fmla="*/ 9 h 254"/>
                <a:gd name="T64" fmla="*/ 1067 w 1733"/>
                <a:gd name="T65" fmla="*/ 10 h 254"/>
                <a:gd name="T66" fmla="*/ 986 w 1733"/>
                <a:gd name="T67" fmla="*/ 9 h 254"/>
                <a:gd name="T68" fmla="*/ 923 w 1733"/>
                <a:gd name="T69" fmla="*/ 7 h 254"/>
                <a:gd name="T70" fmla="*/ 813 w 1733"/>
                <a:gd name="T71" fmla="*/ 9 h 254"/>
                <a:gd name="T72" fmla="*/ 681 w 1733"/>
                <a:gd name="T73" fmla="*/ 10 h 254"/>
                <a:gd name="T74" fmla="*/ 531 w 1733"/>
                <a:gd name="T75" fmla="*/ 7 h 254"/>
                <a:gd name="T76" fmla="*/ 463 w 1733"/>
                <a:gd name="T77" fmla="*/ 4 h 254"/>
                <a:gd name="T78" fmla="*/ 351 w 1733"/>
                <a:gd name="T79" fmla="*/ 4 h 254"/>
                <a:gd name="T80" fmla="*/ 208 w 1733"/>
                <a:gd name="T81" fmla="*/ 4 h 254"/>
                <a:gd name="T82" fmla="*/ 87 w 1733"/>
                <a:gd name="T83" fmla="*/ 0 h 254"/>
                <a:gd name="T84" fmla="*/ 28 w 1733"/>
                <a:gd name="T85" fmla="*/ 2 h 254"/>
                <a:gd name="T86" fmla="*/ 4 w 1733"/>
                <a:gd name="T87" fmla="*/ 28 h 254"/>
                <a:gd name="T88" fmla="*/ 0 w 1733"/>
                <a:gd name="T89" fmla="*/ 89 h 25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733" h="254">
                  <a:moveTo>
                    <a:pt x="0" y="123"/>
                  </a:moveTo>
                  <a:lnTo>
                    <a:pt x="0" y="191"/>
                  </a:lnTo>
                  <a:lnTo>
                    <a:pt x="0" y="253"/>
                  </a:lnTo>
                  <a:lnTo>
                    <a:pt x="4" y="203"/>
                  </a:lnTo>
                  <a:lnTo>
                    <a:pt x="5" y="163"/>
                  </a:lnTo>
                  <a:lnTo>
                    <a:pt x="7" y="92"/>
                  </a:lnTo>
                  <a:lnTo>
                    <a:pt x="12" y="57"/>
                  </a:lnTo>
                  <a:lnTo>
                    <a:pt x="22" y="46"/>
                  </a:lnTo>
                  <a:lnTo>
                    <a:pt x="48" y="38"/>
                  </a:lnTo>
                  <a:lnTo>
                    <a:pt x="82" y="40"/>
                  </a:lnTo>
                  <a:lnTo>
                    <a:pt x="162" y="40"/>
                  </a:lnTo>
                  <a:lnTo>
                    <a:pt x="198" y="46"/>
                  </a:lnTo>
                  <a:lnTo>
                    <a:pt x="249" y="40"/>
                  </a:lnTo>
                  <a:lnTo>
                    <a:pt x="308" y="44"/>
                  </a:lnTo>
                  <a:lnTo>
                    <a:pt x="351" y="42"/>
                  </a:lnTo>
                  <a:lnTo>
                    <a:pt x="437" y="46"/>
                  </a:lnTo>
                  <a:lnTo>
                    <a:pt x="467" y="46"/>
                  </a:lnTo>
                  <a:lnTo>
                    <a:pt x="525" y="40"/>
                  </a:lnTo>
                  <a:lnTo>
                    <a:pt x="544" y="48"/>
                  </a:lnTo>
                  <a:lnTo>
                    <a:pt x="598" y="40"/>
                  </a:lnTo>
                  <a:lnTo>
                    <a:pt x="680" y="46"/>
                  </a:lnTo>
                  <a:lnTo>
                    <a:pt x="708" y="53"/>
                  </a:lnTo>
                  <a:lnTo>
                    <a:pt x="751" y="46"/>
                  </a:lnTo>
                  <a:lnTo>
                    <a:pt x="788" y="55"/>
                  </a:lnTo>
                  <a:lnTo>
                    <a:pt x="818" y="55"/>
                  </a:lnTo>
                  <a:lnTo>
                    <a:pt x="878" y="46"/>
                  </a:lnTo>
                  <a:lnTo>
                    <a:pt x="935" y="53"/>
                  </a:lnTo>
                  <a:lnTo>
                    <a:pt x="986" y="63"/>
                  </a:lnTo>
                  <a:lnTo>
                    <a:pt x="1002" y="65"/>
                  </a:lnTo>
                  <a:lnTo>
                    <a:pt x="1071" y="59"/>
                  </a:lnTo>
                  <a:lnTo>
                    <a:pt x="1135" y="54"/>
                  </a:lnTo>
                  <a:lnTo>
                    <a:pt x="1150" y="51"/>
                  </a:lnTo>
                  <a:lnTo>
                    <a:pt x="1174" y="53"/>
                  </a:lnTo>
                  <a:lnTo>
                    <a:pt x="1241" y="56"/>
                  </a:lnTo>
                  <a:lnTo>
                    <a:pt x="1292" y="48"/>
                  </a:lnTo>
                  <a:lnTo>
                    <a:pt x="1319" y="51"/>
                  </a:lnTo>
                  <a:lnTo>
                    <a:pt x="1360" y="53"/>
                  </a:lnTo>
                  <a:lnTo>
                    <a:pt x="1395" y="46"/>
                  </a:lnTo>
                  <a:lnTo>
                    <a:pt x="1418" y="40"/>
                  </a:lnTo>
                  <a:lnTo>
                    <a:pt x="1449" y="50"/>
                  </a:lnTo>
                  <a:lnTo>
                    <a:pt x="1514" y="53"/>
                  </a:lnTo>
                  <a:lnTo>
                    <a:pt x="1557" y="40"/>
                  </a:lnTo>
                  <a:lnTo>
                    <a:pt x="1620" y="53"/>
                  </a:lnTo>
                  <a:lnTo>
                    <a:pt x="1665" y="53"/>
                  </a:lnTo>
                  <a:lnTo>
                    <a:pt x="1688" y="53"/>
                  </a:lnTo>
                  <a:lnTo>
                    <a:pt x="1703" y="74"/>
                  </a:lnTo>
                  <a:lnTo>
                    <a:pt x="1713" y="85"/>
                  </a:lnTo>
                  <a:lnTo>
                    <a:pt x="1721" y="107"/>
                  </a:lnTo>
                  <a:lnTo>
                    <a:pt x="1727" y="145"/>
                  </a:lnTo>
                  <a:lnTo>
                    <a:pt x="1732" y="196"/>
                  </a:lnTo>
                  <a:lnTo>
                    <a:pt x="1732" y="92"/>
                  </a:lnTo>
                  <a:lnTo>
                    <a:pt x="1732" y="65"/>
                  </a:lnTo>
                  <a:lnTo>
                    <a:pt x="1729" y="47"/>
                  </a:lnTo>
                  <a:lnTo>
                    <a:pt x="1725" y="26"/>
                  </a:lnTo>
                  <a:lnTo>
                    <a:pt x="1700" y="12"/>
                  </a:lnTo>
                  <a:lnTo>
                    <a:pt x="1606" y="9"/>
                  </a:lnTo>
                  <a:lnTo>
                    <a:pt x="1584" y="2"/>
                  </a:lnTo>
                  <a:lnTo>
                    <a:pt x="1510" y="2"/>
                  </a:lnTo>
                  <a:lnTo>
                    <a:pt x="1488" y="5"/>
                  </a:lnTo>
                  <a:lnTo>
                    <a:pt x="1443" y="6"/>
                  </a:lnTo>
                  <a:lnTo>
                    <a:pt x="1410" y="3"/>
                  </a:lnTo>
                  <a:lnTo>
                    <a:pt x="1349" y="13"/>
                  </a:lnTo>
                  <a:lnTo>
                    <a:pt x="1222" y="6"/>
                  </a:lnTo>
                  <a:lnTo>
                    <a:pt x="1182" y="9"/>
                  </a:lnTo>
                  <a:lnTo>
                    <a:pt x="1112" y="15"/>
                  </a:lnTo>
                  <a:lnTo>
                    <a:pt x="1067" y="10"/>
                  </a:lnTo>
                  <a:lnTo>
                    <a:pt x="1022" y="9"/>
                  </a:lnTo>
                  <a:lnTo>
                    <a:pt x="986" y="9"/>
                  </a:lnTo>
                  <a:lnTo>
                    <a:pt x="947" y="14"/>
                  </a:lnTo>
                  <a:lnTo>
                    <a:pt x="923" y="7"/>
                  </a:lnTo>
                  <a:lnTo>
                    <a:pt x="839" y="9"/>
                  </a:lnTo>
                  <a:lnTo>
                    <a:pt x="813" y="9"/>
                  </a:lnTo>
                  <a:lnTo>
                    <a:pt x="769" y="7"/>
                  </a:lnTo>
                  <a:lnTo>
                    <a:pt x="681" y="10"/>
                  </a:lnTo>
                  <a:lnTo>
                    <a:pt x="603" y="7"/>
                  </a:lnTo>
                  <a:lnTo>
                    <a:pt x="531" y="7"/>
                  </a:lnTo>
                  <a:lnTo>
                    <a:pt x="496" y="9"/>
                  </a:lnTo>
                  <a:lnTo>
                    <a:pt x="463" y="4"/>
                  </a:lnTo>
                  <a:lnTo>
                    <a:pt x="435" y="4"/>
                  </a:lnTo>
                  <a:lnTo>
                    <a:pt x="351" y="4"/>
                  </a:lnTo>
                  <a:lnTo>
                    <a:pt x="253" y="7"/>
                  </a:lnTo>
                  <a:lnTo>
                    <a:pt x="208" y="4"/>
                  </a:lnTo>
                  <a:lnTo>
                    <a:pt x="155" y="7"/>
                  </a:lnTo>
                  <a:lnTo>
                    <a:pt x="87" y="0"/>
                  </a:lnTo>
                  <a:lnTo>
                    <a:pt x="45" y="0"/>
                  </a:lnTo>
                  <a:lnTo>
                    <a:pt x="28" y="2"/>
                  </a:lnTo>
                  <a:lnTo>
                    <a:pt x="15" y="9"/>
                  </a:lnTo>
                  <a:lnTo>
                    <a:pt x="4" y="28"/>
                  </a:lnTo>
                  <a:lnTo>
                    <a:pt x="0" y="58"/>
                  </a:lnTo>
                  <a:lnTo>
                    <a:pt x="0" y="89"/>
                  </a:lnTo>
                  <a:lnTo>
                    <a:pt x="0" y="123"/>
                  </a:lnTo>
                </a:path>
              </a:pathLst>
            </a:custGeom>
            <a:solidFill>
              <a:srgbClr val="FFFFFF"/>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 name="Freeform 21">
              <a:extLst>
                <a:ext uri="{FF2B5EF4-FFF2-40B4-BE49-F238E27FC236}">
                  <a16:creationId xmlns:a16="http://schemas.microsoft.com/office/drawing/2014/main" id="{323909C1-0DF1-ABF9-046F-C0D7EE9F04CD}"/>
                </a:ext>
              </a:extLst>
            </p:cNvPr>
            <p:cNvSpPr>
              <a:spLocks/>
            </p:cNvSpPr>
            <p:nvPr/>
          </p:nvSpPr>
          <p:spPr bwMode="auto">
            <a:xfrm>
              <a:off x="3946" y="556"/>
              <a:ext cx="1733" cy="103"/>
            </a:xfrm>
            <a:custGeom>
              <a:avLst/>
              <a:gdLst>
                <a:gd name="T0" fmla="*/ 0 w 1733"/>
                <a:gd name="T1" fmla="*/ 24 h 103"/>
                <a:gd name="T2" fmla="*/ 4 w 1733"/>
                <a:gd name="T3" fmla="*/ 20 h 103"/>
                <a:gd name="T4" fmla="*/ 6 w 1733"/>
                <a:gd name="T5" fmla="*/ 65 h 103"/>
                <a:gd name="T6" fmla="*/ 22 w 1733"/>
                <a:gd name="T7" fmla="*/ 83 h 103"/>
                <a:gd name="T8" fmla="*/ 48 w 1733"/>
                <a:gd name="T9" fmla="*/ 78 h 103"/>
                <a:gd name="T10" fmla="*/ 90 w 1733"/>
                <a:gd name="T11" fmla="*/ 78 h 103"/>
                <a:gd name="T12" fmla="*/ 132 w 1733"/>
                <a:gd name="T13" fmla="*/ 80 h 103"/>
                <a:gd name="T14" fmla="*/ 156 w 1733"/>
                <a:gd name="T15" fmla="*/ 82 h 103"/>
                <a:gd name="T16" fmla="*/ 202 w 1733"/>
                <a:gd name="T17" fmla="*/ 77 h 103"/>
                <a:gd name="T18" fmla="*/ 266 w 1733"/>
                <a:gd name="T19" fmla="*/ 82 h 103"/>
                <a:gd name="T20" fmla="*/ 336 w 1733"/>
                <a:gd name="T21" fmla="*/ 82 h 103"/>
                <a:gd name="T22" fmla="*/ 390 w 1733"/>
                <a:gd name="T23" fmla="*/ 85 h 103"/>
                <a:gd name="T24" fmla="*/ 421 w 1733"/>
                <a:gd name="T25" fmla="*/ 83 h 103"/>
                <a:gd name="T26" fmla="*/ 525 w 1733"/>
                <a:gd name="T27" fmla="*/ 85 h 103"/>
                <a:gd name="T28" fmla="*/ 590 w 1733"/>
                <a:gd name="T29" fmla="*/ 78 h 103"/>
                <a:gd name="T30" fmla="*/ 656 w 1733"/>
                <a:gd name="T31" fmla="*/ 80 h 103"/>
                <a:gd name="T32" fmla="*/ 708 w 1733"/>
                <a:gd name="T33" fmla="*/ 80 h 103"/>
                <a:gd name="T34" fmla="*/ 788 w 1733"/>
                <a:gd name="T35" fmla="*/ 79 h 103"/>
                <a:gd name="T36" fmla="*/ 850 w 1733"/>
                <a:gd name="T37" fmla="*/ 74 h 103"/>
                <a:gd name="T38" fmla="*/ 942 w 1733"/>
                <a:gd name="T39" fmla="*/ 75 h 103"/>
                <a:gd name="T40" fmla="*/ 1055 w 1733"/>
                <a:gd name="T41" fmla="*/ 78 h 103"/>
                <a:gd name="T42" fmla="*/ 1121 w 1733"/>
                <a:gd name="T43" fmla="*/ 74 h 103"/>
                <a:gd name="T44" fmla="*/ 1150 w 1733"/>
                <a:gd name="T45" fmla="*/ 81 h 103"/>
                <a:gd name="T46" fmla="*/ 1237 w 1733"/>
                <a:gd name="T47" fmla="*/ 81 h 103"/>
                <a:gd name="T48" fmla="*/ 1308 w 1733"/>
                <a:gd name="T49" fmla="*/ 81 h 103"/>
                <a:gd name="T50" fmla="*/ 1332 w 1733"/>
                <a:gd name="T51" fmla="*/ 77 h 103"/>
                <a:gd name="T52" fmla="*/ 1373 w 1733"/>
                <a:gd name="T53" fmla="*/ 82 h 103"/>
                <a:gd name="T54" fmla="*/ 1394 w 1733"/>
                <a:gd name="T55" fmla="*/ 83 h 103"/>
                <a:gd name="T56" fmla="*/ 1451 w 1733"/>
                <a:gd name="T57" fmla="*/ 82 h 103"/>
                <a:gd name="T58" fmla="*/ 1499 w 1733"/>
                <a:gd name="T59" fmla="*/ 80 h 103"/>
                <a:gd name="T60" fmla="*/ 1578 w 1733"/>
                <a:gd name="T61" fmla="*/ 76 h 103"/>
                <a:gd name="T62" fmla="*/ 1687 w 1733"/>
                <a:gd name="T63" fmla="*/ 75 h 103"/>
                <a:gd name="T64" fmla="*/ 1713 w 1733"/>
                <a:gd name="T65" fmla="*/ 67 h 103"/>
                <a:gd name="T66" fmla="*/ 1727 w 1733"/>
                <a:gd name="T67" fmla="*/ 43 h 103"/>
                <a:gd name="T68" fmla="*/ 1732 w 1733"/>
                <a:gd name="T69" fmla="*/ 65 h 103"/>
                <a:gd name="T70" fmla="*/ 1730 w 1733"/>
                <a:gd name="T71" fmla="*/ 82 h 103"/>
                <a:gd name="T72" fmla="*/ 1716 w 1733"/>
                <a:gd name="T73" fmla="*/ 98 h 103"/>
                <a:gd name="T74" fmla="*/ 1606 w 1733"/>
                <a:gd name="T75" fmla="*/ 98 h 103"/>
                <a:gd name="T76" fmla="*/ 1510 w 1733"/>
                <a:gd name="T77" fmla="*/ 100 h 103"/>
                <a:gd name="T78" fmla="*/ 1466 w 1733"/>
                <a:gd name="T79" fmla="*/ 102 h 103"/>
                <a:gd name="T80" fmla="*/ 1416 w 1733"/>
                <a:gd name="T81" fmla="*/ 102 h 103"/>
                <a:gd name="T82" fmla="*/ 1325 w 1733"/>
                <a:gd name="T83" fmla="*/ 96 h 103"/>
                <a:gd name="T84" fmla="*/ 1216 w 1733"/>
                <a:gd name="T85" fmla="*/ 95 h 103"/>
                <a:gd name="T86" fmla="*/ 1125 w 1733"/>
                <a:gd name="T87" fmla="*/ 97 h 103"/>
                <a:gd name="T88" fmla="*/ 1067 w 1733"/>
                <a:gd name="T89" fmla="*/ 97 h 103"/>
                <a:gd name="T90" fmla="*/ 1022 w 1733"/>
                <a:gd name="T91" fmla="*/ 98 h 103"/>
                <a:gd name="T92" fmla="*/ 987 w 1733"/>
                <a:gd name="T93" fmla="*/ 100 h 103"/>
                <a:gd name="T94" fmla="*/ 947 w 1733"/>
                <a:gd name="T95" fmla="*/ 96 h 103"/>
                <a:gd name="T96" fmla="*/ 901 w 1733"/>
                <a:gd name="T97" fmla="*/ 100 h 103"/>
                <a:gd name="T98" fmla="*/ 839 w 1733"/>
                <a:gd name="T99" fmla="*/ 100 h 103"/>
                <a:gd name="T100" fmla="*/ 791 w 1733"/>
                <a:gd name="T101" fmla="*/ 98 h 103"/>
                <a:gd name="T102" fmla="*/ 720 w 1733"/>
                <a:gd name="T103" fmla="*/ 102 h 103"/>
                <a:gd name="T104" fmla="*/ 638 w 1733"/>
                <a:gd name="T105" fmla="*/ 102 h 103"/>
                <a:gd name="T106" fmla="*/ 563 w 1733"/>
                <a:gd name="T107" fmla="*/ 102 h 103"/>
                <a:gd name="T108" fmla="*/ 496 w 1733"/>
                <a:gd name="T109" fmla="*/ 98 h 103"/>
                <a:gd name="T110" fmla="*/ 435 w 1733"/>
                <a:gd name="T111" fmla="*/ 100 h 103"/>
                <a:gd name="T112" fmla="*/ 326 w 1733"/>
                <a:gd name="T113" fmla="*/ 100 h 103"/>
                <a:gd name="T114" fmla="*/ 208 w 1733"/>
                <a:gd name="T115" fmla="*/ 100 h 103"/>
                <a:gd name="T116" fmla="*/ 15 w 1733"/>
                <a:gd name="T117" fmla="*/ 98 h 103"/>
                <a:gd name="T118" fmla="*/ 0 w 1733"/>
                <a:gd name="T119" fmla="*/ 78 h 103"/>
                <a:gd name="T120" fmla="*/ 0 w 1733"/>
                <a:gd name="T121" fmla="*/ 52 h 10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33" h="103">
                  <a:moveTo>
                    <a:pt x="0" y="52"/>
                  </a:moveTo>
                  <a:lnTo>
                    <a:pt x="0" y="24"/>
                  </a:lnTo>
                  <a:lnTo>
                    <a:pt x="0" y="0"/>
                  </a:lnTo>
                  <a:lnTo>
                    <a:pt x="4" y="20"/>
                  </a:lnTo>
                  <a:lnTo>
                    <a:pt x="5" y="36"/>
                  </a:lnTo>
                  <a:lnTo>
                    <a:pt x="6" y="65"/>
                  </a:lnTo>
                  <a:lnTo>
                    <a:pt x="12" y="78"/>
                  </a:lnTo>
                  <a:lnTo>
                    <a:pt x="22" y="83"/>
                  </a:lnTo>
                  <a:lnTo>
                    <a:pt x="33" y="80"/>
                  </a:lnTo>
                  <a:lnTo>
                    <a:pt x="48" y="78"/>
                  </a:lnTo>
                  <a:lnTo>
                    <a:pt x="74" y="77"/>
                  </a:lnTo>
                  <a:lnTo>
                    <a:pt x="90" y="78"/>
                  </a:lnTo>
                  <a:lnTo>
                    <a:pt x="103" y="78"/>
                  </a:lnTo>
                  <a:lnTo>
                    <a:pt x="132" y="80"/>
                  </a:lnTo>
                  <a:lnTo>
                    <a:pt x="143" y="81"/>
                  </a:lnTo>
                  <a:lnTo>
                    <a:pt x="156" y="82"/>
                  </a:lnTo>
                  <a:lnTo>
                    <a:pt x="178" y="78"/>
                  </a:lnTo>
                  <a:lnTo>
                    <a:pt x="202" y="77"/>
                  </a:lnTo>
                  <a:lnTo>
                    <a:pt x="231" y="76"/>
                  </a:lnTo>
                  <a:lnTo>
                    <a:pt x="266" y="82"/>
                  </a:lnTo>
                  <a:lnTo>
                    <a:pt x="311" y="85"/>
                  </a:lnTo>
                  <a:lnTo>
                    <a:pt x="336" y="82"/>
                  </a:lnTo>
                  <a:lnTo>
                    <a:pt x="351" y="85"/>
                  </a:lnTo>
                  <a:lnTo>
                    <a:pt x="390" y="85"/>
                  </a:lnTo>
                  <a:lnTo>
                    <a:pt x="404" y="80"/>
                  </a:lnTo>
                  <a:lnTo>
                    <a:pt x="421" y="83"/>
                  </a:lnTo>
                  <a:lnTo>
                    <a:pt x="467" y="83"/>
                  </a:lnTo>
                  <a:lnTo>
                    <a:pt x="525" y="85"/>
                  </a:lnTo>
                  <a:lnTo>
                    <a:pt x="545" y="82"/>
                  </a:lnTo>
                  <a:lnTo>
                    <a:pt x="590" y="78"/>
                  </a:lnTo>
                  <a:lnTo>
                    <a:pt x="620" y="77"/>
                  </a:lnTo>
                  <a:lnTo>
                    <a:pt x="656" y="80"/>
                  </a:lnTo>
                  <a:lnTo>
                    <a:pt x="680" y="83"/>
                  </a:lnTo>
                  <a:lnTo>
                    <a:pt x="708" y="80"/>
                  </a:lnTo>
                  <a:lnTo>
                    <a:pt x="757" y="83"/>
                  </a:lnTo>
                  <a:lnTo>
                    <a:pt x="788" y="79"/>
                  </a:lnTo>
                  <a:lnTo>
                    <a:pt x="818" y="79"/>
                  </a:lnTo>
                  <a:lnTo>
                    <a:pt x="850" y="74"/>
                  </a:lnTo>
                  <a:lnTo>
                    <a:pt x="890" y="80"/>
                  </a:lnTo>
                  <a:lnTo>
                    <a:pt x="942" y="75"/>
                  </a:lnTo>
                  <a:lnTo>
                    <a:pt x="1002" y="75"/>
                  </a:lnTo>
                  <a:lnTo>
                    <a:pt x="1055" y="78"/>
                  </a:lnTo>
                  <a:lnTo>
                    <a:pt x="1086" y="73"/>
                  </a:lnTo>
                  <a:lnTo>
                    <a:pt x="1121" y="74"/>
                  </a:lnTo>
                  <a:lnTo>
                    <a:pt x="1135" y="80"/>
                  </a:lnTo>
                  <a:lnTo>
                    <a:pt x="1150" y="81"/>
                  </a:lnTo>
                  <a:lnTo>
                    <a:pt x="1196" y="78"/>
                  </a:lnTo>
                  <a:lnTo>
                    <a:pt x="1237" y="81"/>
                  </a:lnTo>
                  <a:lnTo>
                    <a:pt x="1292" y="82"/>
                  </a:lnTo>
                  <a:lnTo>
                    <a:pt x="1308" y="81"/>
                  </a:lnTo>
                  <a:lnTo>
                    <a:pt x="1319" y="81"/>
                  </a:lnTo>
                  <a:lnTo>
                    <a:pt x="1332" y="77"/>
                  </a:lnTo>
                  <a:lnTo>
                    <a:pt x="1360" y="80"/>
                  </a:lnTo>
                  <a:lnTo>
                    <a:pt x="1373" y="82"/>
                  </a:lnTo>
                  <a:lnTo>
                    <a:pt x="1382" y="80"/>
                  </a:lnTo>
                  <a:lnTo>
                    <a:pt x="1394" y="83"/>
                  </a:lnTo>
                  <a:lnTo>
                    <a:pt x="1416" y="78"/>
                  </a:lnTo>
                  <a:lnTo>
                    <a:pt x="1451" y="82"/>
                  </a:lnTo>
                  <a:lnTo>
                    <a:pt x="1485" y="76"/>
                  </a:lnTo>
                  <a:lnTo>
                    <a:pt x="1499" y="80"/>
                  </a:lnTo>
                  <a:lnTo>
                    <a:pt x="1514" y="80"/>
                  </a:lnTo>
                  <a:lnTo>
                    <a:pt x="1578" y="76"/>
                  </a:lnTo>
                  <a:lnTo>
                    <a:pt x="1639" y="80"/>
                  </a:lnTo>
                  <a:lnTo>
                    <a:pt x="1687" y="75"/>
                  </a:lnTo>
                  <a:lnTo>
                    <a:pt x="1703" y="72"/>
                  </a:lnTo>
                  <a:lnTo>
                    <a:pt x="1713" y="67"/>
                  </a:lnTo>
                  <a:lnTo>
                    <a:pt x="1721" y="58"/>
                  </a:lnTo>
                  <a:lnTo>
                    <a:pt x="1727" y="43"/>
                  </a:lnTo>
                  <a:lnTo>
                    <a:pt x="1732" y="23"/>
                  </a:lnTo>
                  <a:lnTo>
                    <a:pt x="1732" y="65"/>
                  </a:lnTo>
                  <a:lnTo>
                    <a:pt x="1732" y="75"/>
                  </a:lnTo>
                  <a:lnTo>
                    <a:pt x="1730" y="82"/>
                  </a:lnTo>
                  <a:lnTo>
                    <a:pt x="1725" y="91"/>
                  </a:lnTo>
                  <a:lnTo>
                    <a:pt x="1716" y="98"/>
                  </a:lnTo>
                  <a:lnTo>
                    <a:pt x="1652" y="102"/>
                  </a:lnTo>
                  <a:lnTo>
                    <a:pt x="1606" y="98"/>
                  </a:lnTo>
                  <a:lnTo>
                    <a:pt x="1583" y="100"/>
                  </a:lnTo>
                  <a:lnTo>
                    <a:pt x="1510" y="100"/>
                  </a:lnTo>
                  <a:lnTo>
                    <a:pt x="1488" y="100"/>
                  </a:lnTo>
                  <a:lnTo>
                    <a:pt x="1466" y="102"/>
                  </a:lnTo>
                  <a:lnTo>
                    <a:pt x="1443" y="99"/>
                  </a:lnTo>
                  <a:lnTo>
                    <a:pt x="1416" y="102"/>
                  </a:lnTo>
                  <a:lnTo>
                    <a:pt x="1346" y="100"/>
                  </a:lnTo>
                  <a:lnTo>
                    <a:pt x="1325" y="96"/>
                  </a:lnTo>
                  <a:lnTo>
                    <a:pt x="1260" y="100"/>
                  </a:lnTo>
                  <a:lnTo>
                    <a:pt x="1216" y="95"/>
                  </a:lnTo>
                  <a:lnTo>
                    <a:pt x="1165" y="100"/>
                  </a:lnTo>
                  <a:lnTo>
                    <a:pt x="1125" y="97"/>
                  </a:lnTo>
                  <a:lnTo>
                    <a:pt x="1088" y="100"/>
                  </a:lnTo>
                  <a:lnTo>
                    <a:pt x="1067" y="97"/>
                  </a:lnTo>
                  <a:lnTo>
                    <a:pt x="1048" y="98"/>
                  </a:lnTo>
                  <a:lnTo>
                    <a:pt x="1022" y="98"/>
                  </a:lnTo>
                  <a:lnTo>
                    <a:pt x="1006" y="95"/>
                  </a:lnTo>
                  <a:lnTo>
                    <a:pt x="987" y="100"/>
                  </a:lnTo>
                  <a:lnTo>
                    <a:pt x="967" y="95"/>
                  </a:lnTo>
                  <a:lnTo>
                    <a:pt x="947" y="96"/>
                  </a:lnTo>
                  <a:lnTo>
                    <a:pt x="923" y="98"/>
                  </a:lnTo>
                  <a:lnTo>
                    <a:pt x="901" y="100"/>
                  </a:lnTo>
                  <a:lnTo>
                    <a:pt x="875" y="100"/>
                  </a:lnTo>
                  <a:lnTo>
                    <a:pt x="839" y="100"/>
                  </a:lnTo>
                  <a:lnTo>
                    <a:pt x="813" y="100"/>
                  </a:lnTo>
                  <a:lnTo>
                    <a:pt x="791" y="98"/>
                  </a:lnTo>
                  <a:lnTo>
                    <a:pt x="769" y="98"/>
                  </a:lnTo>
                  <a:lnTo>
                    <a:pt x="720" y="102"/>
                  </a:lnTo>
                  <a:lnTo>
                    <a:pt x="681" y="97"/>
                  </a:lnTo>
                  <a:lnTo>
                    <a:pt x="638" y="102"/>
                  </a:lnTo>
                  <a:lnTo>
                    <a:pt x="603" y="98"/>
                  </a:lnTo>
                  <a:lnTo>
                    <a:pt x="563" y="102"/>
                  </a:lnTo>
                  <a:lnTo>
                    <a:pt x="531" y="98"/>
                  </a:lnTo>
                  <a:lnTo>
                    <a:pt x="496" y="98"/>
                  </a:lnTo>
                  <a:lnTo>
                    <a:pt x="463" y="100"/>
                  </a:lnTo>
                  <a:lnTo>
                    <a:pt x="435" y="100"/>
                  </a:lnTo>
                  <a:lnTo>
                    <a:pt x="351" y="100"/>
                  </a:lnTo>
                  <a:lnTo>
                    <a:pt x="326" y="100"/>
                  </a:lnTo>
                  <a:lnTo>
                    <a:pt x="254" y="98"/>
                  </a:lnTo>
                  <a:lnTo>
                    <a:pt x="208" y="100"/>
                  </a:lnTo>
                  <a:lnTo>
                    <a:pt x="84" y="97"/>
                  </a:lnTo>
                  <a:lnTo>
                    <a:pt x="15" y="98"/>
                  </a:lnTo>
                  <a:lnTo>
                    <a:pt x="3" y="90"/>
                  </a:lnTo>
                  <a:lnTo>
                    <a:pt x="0" y="78"/>
                  </a:lnTo>
                  <a:lnTo>
                    <a:pt x="0" y="65"/>
                  </a:lnTo>
                  <a:lnTo>
                    <a:pt x="0" y="52"/>
                  </a:lnTo>
                </a:path>
              </a:pathLst>
            </a:custGeom>
            <a:solidFill>
              <a:schemeClr val="bg1"/>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21526" name="Rectangle 22"/>
          <p:cNvSpPr>
            <a:spLocks noGrp="1" noChangeArrowheads="1"/>
          </p:cNvSpPr>
          <p:nvPr>
            <p:ph type="ctrTitle" sz="quarter"/>
          </p:nvPr>
        </p:nvSpPr>
        <p:spPr>
          <a:xfrm>
            <a:off x="685800" y="2286000"/>
            <a:ext cx="7772400" cy="1143000"/>
          </a:xfrm>
        </p:spPr>
        <p:txBody>
          <a:bodyPr lIns="91440" tIns="45720" rIns="91440" bIns="45720"/>
          <a:lstStyle>
            <a:lvl1pPr>
              <a:defRPr/>
            </a:lvl1pPr>
          </a:lstStyle>
          <a:p>
            <a:pPr lvl="0"/>
            <a:r>
              <a:rPr lang="en-US" noProof="0"/>
              <a:t>Click to edit Master title style</a:t>
            </a:r>
          </a:p>
        </p:txBody>
      </p:sp>
      <p:sp>
        <p:nvSpPr>
          <p:cNvPr id="21527" name="Rectangle 23"/>
          <p:cNvSpPr>
            <a:spLocks noGrp="1" noChangeArrowheads="1"/>
          </p:cNvSpPr>
          <p:nvPr>
            <p:ph type="subTitle" sz="quarter" idx="1"/>
          </p:nvPr>
        </p:nvSpPr>
        <p:spPr>
          <a:xfrm>
            <a:off x="1371600" y="3886200"/>
            <a:ext cx="6400800" cy="1752600"/>
          </a:xfrm>
        </p:spPr>
        <p:txBody>
          <a:bodyPr lIns="91440" tIns="45720" rIns="91440" bIns="45720"/>
          <a:lstStyle>
            <a:lvl1pPr marL="0" indent="0" algn="ctr">
              <a:buFont typeface="Wingdings" pitchFamily="2" charset="2"/>
              <a:buNone/>
              <a:defRPr/>
            </a:lvl1pPr>
          </a:lstStyle>
          <a:p>
            <a:pPr lvl="0"/>
            <a:r>
              <a:rPr lang="en-US" noProof="0"/>
              <a:t>Click to edit Master subtitle style</a:t>
            </a:r>
          </a:p>
        </p:txBody>
      </p:sp>
      <p:sp>
        <p:nvSpPr>
          <p:cNvPr id="22" name="Rectangle 24">
            <a:extLst>
              <a:ext uri="{FF2B5EF4-FFF2-40B4-BE49-F238E27FC236}">
                <a16:creationId xmlns:a16="http://schemas.microsoft.com/office/drawing/2014/main" id="{A9D7B38B-3E77-D6D6-7D98-65B495930056}"/>
              </a:ext>
            </a:extLst>
          </p:cNvPr>
          <p:cNvSpPr>
            <a:spLocks noGrp="1" noChangeArrowheads="1"/>
          </p:cNvSpPr>
          <p:nvPr>
            <p:ph type="dt" sz="quarter" idx="10"/>
          </p:nvPr>
        </p:nvSpPr>
        <p:spPr/>
        <p:txBody>
          <a:bodyPr/>
          <a:lstStyle>
            <a:lvl1pPr>
              <a:defRPr/>
            </a:lvl1pPr>
          </a:lstStyle>
          <a:p>
            <a:pPr>
              <a:defRPr/>
            </a:pPr>
            <a:endParaRPr lang="en-US"/>
          </a:p>
        </p:txBody>
      </p:sp>
      <p:sp>
        <p:nvSpPr>
          <p:cNvPr id="23" name="Rectangle 25">
            <a:extLst>
              <a:ext uri="{FF2B5EF4-FFF2-40B4-BE49-F238E27FC236}">
                <a16:creationId xmlns:a16="http://schemas.microsoft.com/office/drawing/2014/main" id="{D0517F4B-7A6C-1699-FA34-600C8DC8633F}"/>
              </a:ext>
            </a:extLst>
          </p:cNvPr>
          <p:cNvSpPr>
            <a:spLocks noGrp="1" noChangeArrowheads="1"/>
          </p:cNvSpPr>
          <p:nvPr>
            <p:ph type="ftr" sz="quarter" idx="11"/>
          </p:nvPr>
        </p:nvSpPr>
        <p:spPr/>
        <p:txBody>
          <a:bodyPr/>
          <a:lstStyle>
            <a:lvl1pPr>
              <a:defRPr/>
            </a:lvl1pPr>
          </a:lstStyle>
          <a:p>
            <a:pPr>
              <a:defRPr/>
            </a:pPr>
            <a:endParaRPr lang="en-US"/>
          </a:p>
        </p:txBody>
      </p:sp>
      <p:sp>
        <p:nvSpPr>
          <p:cNvPr id="24" name="Rectangle 26">
            <a:extLst>
              <a:ext uri="{FF2B5EF4-FFF2-40B4-BE49-F238E27FC236}">
                <a16:creationId xmlns:a16="http://schemas.microsoft.com/office/drawing/2014/main" id="{D3C68EB1-10C9-F9EB-D891-15458B9ED27E}"/>
              </a:ext>
            </a:extLst>
          </p:cNvPr>
          <p:cNvSpPr>
            <a:spLocks noGrp="1" noChangeArrowheads="1"/>
          </p:cNvSpPr>
          <p:nvPr>
            <p:ph type="sldNum" sz="quarter" idx="12"/>
          </p:nvPr>
        </p:nvSpPr>
        <p:spPr/>
        <p:txBody>
          <a:bodyPr/>
          <a:lstStyle>
            <a:lvl1pPr>
              <a:defRPr/>
            </a:lvl1pPr>
          </a:lstStyle>
          <a:p>
            <a:pPr>
              <a:defRPr/>
            </a:pPr>
            <a:fld id="{ABA32327-AA29-A144-9FC0-5EA894E63A21}" type="slidenum">
              <a:rPr lang="en-US" altLang="en-US"/>
              <a:pPr>
                <a:defRPr/>
              </a:pPr>
              <a:t>‹#›</a:t>
            </a:fld>
            <a:endParaRPr lang="en-US" altLang="en-US"/>
          </a:p>
        </p:txBody>
      </p:sp>
    </p:spTree>
    <p:extLst>
      <p:ext uri="{BB962C8B-B14F-4D97-AF65-F5344CB8AC3E}">
        <p14:creationId xmlns:p14="http://schemas.microsoft.com/office/powerpoint/2010/main" val="3455247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48">
            <a:extLst>
              <a:ext uri="{FF2B5EF4-FFF2-40B4-BE49-F238E27FC236}">
                <a16:creationId xmlns:a16="http://schemas.microsoft.com/office/drawing/2014/main" id="{8E2EC75C-F939-1C73-CB22-81134C97246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49">
            <a:extLst>
              <a:ext uri="{FF2B5EF4-FFF2-40B4-BE49-F238E27FC236}">
                <a16:creationId xmlns:a16="http://schemas.microsoft.com/office/drawing/2014/main" id="{EF3C4515-4538-1076-EBD5-B00310000C9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50">
            <a:extLst>
              <a:ext uri="{FF2B5EF4-FFF2-40B4-BE49-F238E27FC236}">
                <a16:creationId xmlns:a16="http://schemas.microsoft.com/office/drawing/2014/main" id="{2CD78E9D-2DA6-428C-6583-4FE9D8F23C8F}"/>
              </a:ext>
            </a:extLst>
          </p:cNvPr>
          <p:cNvSpPr>
            <a:spLocks noGrp="1" noChangeArrowheads="1"/>
          </p:cNvSpPr>
          <p:nvPr>
            <p:ph type="sldNum" sz="quarter" idx="12"/>
          </p:nvPr>
        </p:nvSpPr>
        <p:spPr>
          <a:ln/>
        </p:spPr>
        <p:txBody>
          <a:bodyPr/>
          <a:lstStyle>
            <a:lvl1pPr>
              <a:defRPr/>
            </a:lvl1pPr>
          </a:lstStyle>
          <a:p>
            <a:pPr>
              <a:defRPr/>
            </a:pPr>
            <a:fld id="{754C6CAB-D04D-A042-8507-B911D6B2BCD9}" type="slidenum">
              <a:rPr lang="en-US" altLang="en-US"/>
              <a:pPr>
                <a:defRPr/>
              </a:pPr>
              <a:t>‹#›</a:t>
            </a:fld>
            <a:endParaRPr lang="en-US" altLang="en-US"/>
          </a:p>
        </p:txBody>
      </p:sp>
    </p:spTree>
    <p:extLst>
      <p:ext uri="{BB962C8B-B14F-4D97-AF65-F5344CB8AC3E}">
        <p14:creationId xmlns:p14="http://schemas.microsoft.com/office/powerpoint/2010/main" val="567926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7200" y="889000"/>
            <a:ext cx="2224088" cy="5362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4938" y="889000"/>
            <a:ext cx="6519862" cy="5362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48">
            <a:extLst>
              <a:ext uri="{FF2B5EF4-FFF2-40B4-BE49-F238E27FC236}">
                <a16:creationId xmlns:a16="http://schemas.microsoft.com/office/drawing/2014/main" id="{D4E823A1-38B7-0851-D9A4-B0A6A9CC321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49">
            <a:extLst>
              <a:ext uri="{FF2B5EF4-FFF2-40B4-BE49-F238E27FC236}">
                <a16:creationId xmlns:a16="http://schemas.microsoft.com/office/drawing/2014/main" id="{C0F3C081-00E8-8942-FE8D-309659320BC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50">
            <a:extLst>
              <a:ext uri="{FF2B5EF4-FFF2-40B4-BE49-F238E27FC236}">
                <a16:creationId xmlns:a16="http://schemas.microsoft.com/office/drawing/2014/main" id="{F6DAEAE8-0B8E-3CB5-E5F8-BC7D3F9B83BF}"/>
              </a:ext>
            </a:extLst>
          </p:cNvPr>
          <p:cNvSpPr>
            <a:spLocks noGrp="1" noChangeArrowheads="1"/>
          </p:cNvSpPr>
          <p:nvPr>
            <p:ph type="sldNum" sz="quarter" idx="12"/>
          </p:nvPr>
        </p:nvSpPr>
        <p:spPr>
          <a:ln/>
        </p:spPr>
        <p:txBody>
          <a:bodyPr/>
          <a:lstStyle>
            <a:lvl1pPr>
              <a:defRPr/>
            </a:lvl1pPr>
          </a:lstStyle>
          <a:p>
            <a:pPr>
              <a:defRPr/>
            </a:pPr>
            <a:fld id="{0EC2E019-FDFB-BD48-B5CC-3F37038956B3}" type="slidenum">
              <a:rPr lang="en-US" altLang="en-US"/>
              <a:pPr>
                <a:defRPr/>
              </a:pPr>
              <a:t>‹#›</a:t>
            </a:fld>
            <a:endParaRPr lang="en-US" altLang="en-US"/>
          </a:p>
        </p:txBody>
      </p:sp>
    </p:spTree>
    <p:extLst>
      <p:ext uri="{BB962C8B-B14F-4D97-AF65-F5344CB8AC3E}">
        <p14:creationId xmlns:p14="http://schemas.microsoft.com/office/powerpoint/2010/main" val="2252432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48">
            <a:extLst>
              <a:ext uri="{FF2B5EF4-FFF2-40B4-BE49-F238E27FC236}">
                <a16:creationId xmlns:a16="http://schemas.microsoft.com/office/drawing/2014/main" id="{BC6B7C59-5814-1AFB-236C-E5D4D0C7C49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49">
            <a:extLst>
              <a:ext uri="{FF2B5EF4-FFF2-40B4-BE49-F238E27FC236}">
                <a16:creationId xmlns:a16="http://schemas.microsoft.com/office/drawing/2014/main" id="{F0E3305A-11FB-78F0-F4BA-5C067DABADB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50">
            <a:extLst>
              <a:ext uri="{FF2B5EF4-FFF2-40B4-BE49-F238E27FC236}">
                <a16:creationId xmlns:a16="http://schemas.microsoft.com/office/drawing/2014/main" id="{7C1E515B-B524-57C6-FE5B-7074D1A21313}"/>
              </a:ext>
            </a:extLst>
          </p:cNvPr>
          <p:cNvSpPr>
            <a:spLocks noGrp="1" noChangeArrowheads="1"/>
          </p:cNvSpPr>
          <p:nvPr>
            <p:ph type="sldNum" sz="quarter" idx="12"/>
          </p:nvPr>
        </p:nvSpPr>
        <p:spPr>
          <a:ln/>
        </p:spPr>
        <p:txBody>
          <a:bodyPr/>
          <a:lstStyle>
            <a:lvl1pPr>
              <a:defRPr/>
            </a:lvl1pPr>
          </a:lstStyle>
          <a:p>
            <a:pPr>
              <a:defRPr/>
            </a:pPr>
            <a:fld id="{B14B036B-5263-1E47-90C3-C1859F947123}" type="slidenum">
              <a:rPr lang="en-US" altLang="en-US"/>
              <a:pPr>
                <a:defRPr/>
              </a:pPr>
              <a:t>‹#›</a:t>
            </a:fld>
            <a:endParaRPr lang="en-US" altLang="en-US"/>
          </a:p>
        </p:txBody>
      </p:sp>
    </p:spTree>
    <p:extLst>
      <p:ext uri="{BB962C8B-B14F-4D97-AF65-F5344CB8AC3E}">
        <p14:creationId xmlns:p14="http://schemas.microsoft.com/office/powerpoint/2010/main" val="3853089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48">
            <a:extLst>
              <a:ext uri="{FF2B5EF4-FFF2-40B4-BE49-F238E27FC236}">
                <a16:creationId xmlns:a16="http://schemas.microsoft.com/office/drawing/2014/main" id="{38A3F83A-CC68-1FC5-E46D-3DDD26A53E7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49">
            <a:extLst>
              <a:ext uri="{FF2B5EF4-FFF2-40B4-BE49-F238E27FC236}">
                <a16:creationId xmlns:a16="http://schemas.microsoft.com/office/drawing/2014/main" id="{B96E98BB-7E62-5401-A1CF-E038D9614D9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50">
            <a:extLst>
              <a:ext uri="{FF2B5EF4-FFF2-40B4-BE49-F238E27FC236}">
                <a16:creationId xmlns:a16="http://schemas.microsoft.com/office/drawing/2014/main" id="{8D614B3E-FCFF-1C30-61F6-B4EEC0811EE2}"/>
              </a:ext>
            </a:extLst>
          </p:cNvPr>
          <p:cNvSpPr>
            <a:spLocks noGrp="1" noChangeArrowheads="1"/>
          </p:cNvSpPr>
          <p:nvPr>
            <p:ph type="sldNum" sz="quarter" idx="12"/>
          </p:nvPr>
        </p:nvSpPr>
        <p:spPr>
          <a:ln/>
        </p:spPr>
        <p:txBody>
          <a:bodyPr/>
          <a:lstStyle>
            <a:lvl1pPr>
              <a:defRPr/>
            </a:lvl1pPr>
          </a:lstStyle>
          <a:p>
            <a:pPr>
              <a:defRPr/>
            </a:pPr>
            <a:fld id="{BAC143ED-2710-D741-8C1F-2247C1A42284}" type="slidenum">
              <a:rPr lang="en-US" altLang="en-US"/>
              <a:pPr>
                <a:defRPr/>
              </a:pPr>
              <a:t>‹#›</a:t>
            </a:fld>
            <a:endParaRPr lang="en-US" altLang="en-US"/>
          </a:p>
        </p:txBody>
      </p:sp>
    </p:spTree>
    <p:extLst>
      <p:ext uri="{BB962C8B-B14F-4D97-AF65-F5344CB8AC3E}">
        <p14:creationId xmlns:p14="http://schemas.microsoft.com/office/powerpoint/2010/main" val="2705917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4938" y="2116138"/>
            <a:ext cx="4371975" cy="4135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9313" y="2116138"/>
            <a:ext cx="4371975" cy="4135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48">
            <a:extLst>
              <a:ext uri="{FF2B5EF4-FFF2-40B4-BE49-F238E27FC236}">
                <a16:creationId xmlns:a16="http://schemas.microsoft.com/office/drawing/2014/main" id="{57622105-417F-81C3-285D-9BCD058AE0D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49">
            <a:extLst>
              <a:ext uri="{FF2B5EF4-FFF2-40B4-BE49-F238E27FC236}">
                <a16:creationId xmlns:a16="http://schemas.microsoft.com/office/drawing/2014/main" id="{17D4AF8D-4313-085F-6083-E50DDDFF7EF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50">
            <a:extLst>
              <a:ext uri="{FF2B5EF4-FFF2-40B4-BE49-F238E27FC236}">
                <a16:creationId xmlns:a16="http://schemas.microsoft.com/office/drawing/2014/main" id="{3990E5A8-04DD-A0F5-9A91-98184DCE51AF}"/>
              </a:ext>
            </a:extLst>
          </p:cNvPr>
          <p:cNvSpPr>
            <a:spLocks noGrp="1" noChangeArrowheads="1"/>
          </p:cNvSpPr>
          <p:nvPr>
            <p:ph type="sldNum" sz="quarter" idx="12"/>
          </p:nvPr>
        </p:nvSpPr>
        <p:spPr>
          <a:ln/>
        </p:spPr>
        <p:txBody>
          <a:bodyPr/>
          <a:lstStyle>
            <a:lvl1pPr>
              <a:defRPr/>
            </a:lvl1pPr>
          </a:lstStyle>
          <a:p>
            <a:pPr>
              <a:defRPr/>
            </a:pPr>
            <a:fld id="{4D374D3F-0C8B-994A-965E-7D09433D3797}" type="slidenum">
              <a:rPr lang="en-US" altLang="en-US"/>
              <a:pPr>
                <a:defRPr/>
              </a:pPr>
              <a:t>‹#›</a:t>
            </a:fld>
            <a:endParaRPr lang="en-US" altLang="en-US"/>
          </a:p>
        </p:txBody>
      </p:sp>
    </p:spTree>
    <p:extLst>
      <p:ext uri="{BB962C8B-B14F-4D97-AF65-F5344CB8AC3E}">
        <p14:creationId xmlns:p14="http://schemas.microsoft.com/office/powerpoint/2010/main" val="4221149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48">
            <a:extLst>
              <a:ext uri="{FF2B5EF4-FFF2-40B4-BE49-F238E27FC236}">
                <a16:creationId xmlns:a16="http://schemas.microsoft.com/office/drawing/2014/main" id="{702B5A50-EC5B-15A5-777E-77F782C84FA4}"/>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049">
            <a:extLst>
              <a:ext uri="{FF2B5EF4-FFF2-40B4-BE49-F238E27FC236}">
                <a16:creationId xmlns:a16="http://schemas.microsoft.com/office/drawing/2014/main" id="{9B3270FA-552A-524D-6A93-A2013491B83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050">
            <a:extLst>
              <a:ext uri="{FF2B5EF4-FFF2-40B4-BE49-F238E27FC236}">
                <a16:creationId xmlns:a16="http://schemas.microsoft.com/office/drawing/2014/main" id="{5EB20791-D0CA-A6B3-47BF-12496681CC1F}"/>
              </a:ext>
            </a:extLst>
          </p:cNvPr>
          <p:cNvSpPr>
            <a:spLocks noGrp="1" noChangeArrowheads="1"/>
          </p:cNvSpPr>
          <p:nvPr>
            <p:ph type="sldNum" sz="quarter" idx="12"/>
          </p:nvPr>
        </p:nvSpPr>
        <p:spPr>
          <a:ln/>
        </p:spPr>
        <p:txBody>
          <a:bodyPr/>
          <a:lstStyle>
            <a:lvl1pPr>
              <a:defRPr/>
            </a:lvl1pPr>
          </a:lstStyle>
          <a:p>
            <a:pPr>
              <a:defRPr/>
            </a:pPr>
            <a:fld id="{0DC3A931-64A7-CF45-A17B-1241B61056BF}" type="slidenum">
              <a:rPr lang="en-US" altLang="en-US"/>
              <a:pPr>
                <a:defRPr/>
              </a:pPr>
              <a:t>‹#›</a:t>
            </a:fld>
            <a:endParaRPr lang="en-US" altLang="en-US"/>
          </a:p>
        </p:txBody>
      </p:sp>
    </p:spTree>
    <p:extLst>
      <p:ext uri="{BB962C8B-B14F-4D97-AF65-F5344CB8AC3E}">
        <p14:creationId xmlns:p14="http://schemas.microsoft.com/office/powerpoint/2010/main" val="535310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48">
            <a:extLst>
              <a:ext uri="{FF2B5EF4-FFF2-40B4-BE49-F238E27FC236}">
                <a16:creationId xmlns:a16="http://schemas.microsoft.com/office/drawing/2014/main" id="{60D087CA-B4B2-24DA-FCE4-DDFFB98FF479}"/>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049">
            <a:extLst>
              <a:ext uri="{FF2B5EF4-FFF2-40B4-BE49-F238E27FC236}">
                <a16:creationId xmlns:a16="http://schemas.microsoft.com/office/drawing/2014/main" id="{D17977E7-B790-4DC3-8B6C-604F468FB11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050">
            <a:extLst>
              <a:ext uri="{FF2B5EF4-FFF2-40B4-BE49-F238E27FC236}">
                <a16:creationId xmlns:a16="http://schemas.microsoft.com/office/drawing/2014/main" id="{72D88FB5-3305-D4F2-6100-0387BA1FAD11}"/>
              </a:ext>
            </a:extLst>
          </p:cNvPr>
          <p:cNvSpPr>
            <a:spLocks noGrp="1" noChangeArrowheads="1"/>
          </p:cNvSpPr>
          <p:nvPr>
            <p:ph type="sldNum" sz="quarter" idx="12"/>
          </p:nvPr>
        </p:nvSpPr>
        <p:spPr>
          <a:ln/>
        </p:spPr>
        <p:txBody>
          <a:bodyPr/>
          <a:lstStyle>
            <a:lvl1pPr>
              <a:defRPr/>
            </a:lvl1pPr>
          </a:lstStyle>
          <a:p>
            <a:pPr>
              <a:defRPr/>
            </a:pPr>
            <a:fld id="{8C4F3B2A-2003-6A44-B356-E4E2C7EF6943}" type="slidenum">
              <a:rPr lang="en-US" altLang="en-US"/>
              <a:pPr>
                <a:defRPr/>
              </a:pPr>
              <a:t>‹#›</a:t>
            </a:fld>
            <a:endParaRPr lang="en-US" altLang="en-US"/>
          </a:p>
        </p:txBody>
      </p:sp>
    </p:spTree>
    <p:extLst>
      <p:ext uri="{BB962C8B-B14F-4D97-AF65-F5344CB8AC3E}">
        <p14:creationId xmlns:p14="http://schemas.microsoft.com/office/powerpoint/2010/main" val="1403772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48">
            <a:extLst>
              <a:ext uri="{FF2B5EF4-FFF2-40B4-BE49-F238E27FC236}">
                <a16:creationId xmlns:a16="http://schemas.microsoft.com/office/drawing/2014/main" id="{790DA49C-310B-EF49-B05D-A1A4166F5A0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049">
            <a:extLst>
              <a:ext uri="{FF2B5EF4-FFF2-40B4-BE49-F238E27FC236}">
                <a16:creationId xmlns:a16="http://schemas.microsoft.com/office/drawing/2014/main" id="{AFECFE0D-BAFE-5E54-950B-303DF396AED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050">
            <a:extLst>
              <a:ext uri="{FF2B5EF4-FFF2-40B4-BE49-F238E27FC236}">
                <a16:creationId xmlns:a16="http://schemas.microsoft.com/office/drawing/2014/main" id="{ED8BFD36-C468-9BF9-1C6B-A6B2C870D18D}"/>
              </a:ext>
            </a:extLst>
          </p:cNvPr>
          <p:cNvSpPr>
            <a:spLocks noGrp="1" noChangeArrowheads="1"/>
          </p:cNvSpPr>
          <p:nvPr>
            <p:ph type="sldNum" sz="quarter" idx="12"/>
          </p:nvPr>
        </p:nvSpPr>
        <p:spPr>
          <a:ln/>
        </p:spPr>
        <p:txBody>
          <a:bodyPr/>
          <a:lstStyle>
            <a:lvl1pPr>
              <a:defRPr/>
            </a:lvl1pPr>
          </a:lstStyle>
          <a:p>
            <a:pPr>
              <a:defRPr/>
            </a:pPr>
            <a:fld id="{7ED81065-949E-7F4D-B3DE-98A838BC3200}" type="slidenum">
              <a:rPr lang="en-US" altLang="en-US"/>
              <a:pPr>
                <a:defRPr/>
              </a:pPr>
              <a:t>‹#›</a:t>
            </a:fld>
            <a:endParaRPr lang="en-US" altLang="en-US"/>
          </a:p>
        </p:txBody>
      </p:sp>
    </p:spTree>
    <p:extLst>
      <p:ext uri="{BB962C8B-B14F-4D97-AF65-F5344CB8AC3E}">
        <p14:creationId xmlns:p14="http://schemas.microsoft.com/office/powerpoint/2010/main" val="2934565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48">
            <a:extLst>
              <a:ext uri="{FF2B5EF4-FFF2-40B4-BE49-F238E27FC236}">
                <a16:creationId xmlns:a16="http://schemas.microsoft.com/office/drawing/2014/main" id="{529EB538-49FE-6AD9-8F92-CD26BDC52E4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49">
            <a:extLst>
              <a:ext uri="{FF2B5EF4-FFF2-40B4-BE49-F238E27FC236}">
                <a16:creationId xmlns:a16="http://schemas.microsoft.com/office/drawing/2014/main" id="{60F6D002-0FF0-62E5-1D7E-74D8A3AE899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50">
            <a:extLst>
              <a:ext uri="{FF2B5EF4-FFF2-40B4-BE49-F238E27FC236}">
                <a16:creationId xmlns:a16="http://schemas.microsoft.com/office/drawing/2014/main" id="{5D4ED2A8-73A2-53D9-E358-100173307072}"/>
              </a:ext>
            </a:extLst>
          </p:cNvPr>
          <p:cNvSpPr>
            <a:spLocks noGrp="1" noChangeArrowheads="1"/>
          </p:cNvSpPr>
          <p:nvPr>
            <p:ph type="sldNum" sz="quarter" idx="12"/>
          </p:nvPr>
        </p:nvSpPr>
        <p:spPr>
          <a:ln/>
        </p:spPr>
        <p:txBody>
          <a:bodyPr/>
          <a:lstStyle>
            <a:lvl1pPr>
              <a:defRPr/>
            </a:lvl1pPr>
          </a:lstStyle>
          <a:p>
            <a:pPr>
              <a:defRPr/>
            </a:pPr>
            <a:fld id="{0F7AC103-A05F-8C47-B353-F8D7D5B37697}" type="slidenum">
              <a:rPr lang="en-US" altLang="en-US"/>
              <a:pPr>
                <a:defRPr/>
              </a:pPr>
              <a:t>‹#›</a:t>
            </a:fld>
            <a:endParaRPr lang="en-US" altLang="en-US"/>
          </a:p>
        </p:txBody>
      </p:sp>
    </p:spTree>
    <p:extLst>
      <p:ext uri="{BB962C8B-B14F-4D97-AF65-F5344CB8AC3E}">
        <p14:creationId xmlns:p14="http://schemas.microsoft.com/office/powerpoint/2010/main" val="1334868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48">
            <a:extLst>
              <a:ext uri="{FF2B5EF4-FFF2-40B4-BE49-F238E27FC236}">
                <a16:creationId xmlns:a16="http://schemas.microsoft.com/office/drawing/2014/main" id="{CC26CFFE-6B8B-5011-6C29-C71055B1047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49">
            <a:extLst>
              <a:ext uri="{FF2B5EF4-FFF2-40B4-BE49-F238E27FC236}">
                <a16:creationId xmlns:a16="http://schemas.microsoft.com/office/drawing/2014/main" id="{5775A1E6-2ECD-B201-AEAD-09FEABA5118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50">
            <a:extLst>
              <a:ext uri="{FF2B5EF4-FFF2-40B4-BE49-F238E27FC236}">
                <a16:creationId xmlns:a16="http://schemas.microsoft.com/office/drawing/2014/main" id="{FB7F4C8B-C260-98D3-AABA-0505320F098B}"/>
              </a:ext>
            </a:extLst>
          </p:cNvPr>
          <p:cNvSpPr>
            <a:spLocks noGrp="1" noChangeArrowheads="1"/>
          </p:cNvSpPr>
          <p:nvPr>
            <p:ph type="sldNum" sz="quarter" idx="12"/>
          </p:nvPr>
        </p:nvSpPr>
        <p:spPr>
          <a:ln/>
        </p:spPr>
        <p:txBody>
          <a:bodyPr/>
          <a:lstStyle>
            <a:lvl1pPr>
              <a:defRPr/>
            </a:lvl1pPr>
          </a:lstStyle>
          <a:p>
            <a:pPr>
              <a:defRPr/>
            </a:pPr>
            <a:fld id="{92ADEE2E-BA00-2846-850E-5C633C97F49F}" type="slidenum">
              <a:rPr lang="en-US" altLang="en-US"/>
              <a:pPr>
                <a:defRPr/>
              </a:pPr>
              <a:t>‹#›</a:t>
            </a:fld>
            <a:endParaRPr lang="en-US" altLang="en-US"/>
          </a:p>
        </p:txBody>
      </p:sp>
    </p:spTree>
    <p:extLst>
      <p:ext uri="{BB962C8B-B14F-4D97-AF65-F5344CB8AC3E}">
        <p14:creationId xmlns:p14="http://schemas.microsoft.com/office/powerpoint/2010/main" val="3709499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6B2300"/>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1026">
            <a:extLst>
              <a:ext uri="{FF2B5EF4-FFF2-40B4-BE49-F238E27FC236}">
                <a16:creationId xmlns:a16="http://schemas.microsoft.com/office/drawing/2014/main" id="{0DC4FFD7-9C09-D9C7-CAC2-6CADAE331C5A}"/>
              </a:ext>
            </a:extLst>
          </p:cNvPr>
          <p:cNvSpPr>
            <a:spLocks noGrp="1" noChangeArrowheads="1"/>
          </p:cNvSpPr>
          <p:nvPr>
            <p:ph type="title"/>
          </p:nvPr>
        </p:nvSpPr>
        <p:spPr bwMode="auto">
          <a:xfrm>
            <a:off x="134938" y="889000"/>
            <a:ext cx="8885237"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7" name="Rectangle 1027">
            <a:extLst>
              <a:ext uri="{FF2B5EF4-FFF2-40B4-BE49-F238E27FC236}">
                <a16:creationId xmlns:a16="http://schemas.microsoft.com/office/drawing/2014/main" id="{B34A3277-F92B-71A8-E07E-F8AEC2908477}"/>
              </a:ext>
            </a:extLst>
          </p:cNvPr>
          <p:cNvSpPr>
            <a:spLocks noGrp="1" noChangeArrowheads="1"/>
          </p:cNvSpPr>
          <p:nvPr>
            <p:ph type="body" idx="1"/>
          </p:nvPr>
        </p:nvSpPr>
        <p:spPr bwMode="auto">
          <a:xfrm>
            <a:off x="134938" y="2116138"/>
            <a:ext cx="8896350" cy="413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Freeform 1028">
            <a:extLst>
              <a:ext uri="{FF2B5EF4-FFF2-40B4-BE49-F238E27FC236}">
                <a16:creationId xmlns:a16="http://schemas.microsoft.com/office/drawing/2014/main" id="{0CFE886B-485A-FB44-2163-E8EB77557B3D}"/>
              </a:ext>
            </a:extLst>
          </p:cNvPr>
          <p:cNvSpPr>
            <a:spLocks/>
          </p:cNvSpPr>
          <p:nvPr/>
        </p:nvSpPr>
        <p:spPr bwMode="auto">
          <a:xfrm>
            <a:off x="3587750" y="53975"/>
            <a:ext cx="1982788" cy="654050"/>
          </a:xfrm>
          <a:custGeom>
            <a:avLst/>
            <a:gdLst>
              <a:gd name="T0" fmla="*/ 2147483646 w 1249"/>
              <a:gd name="T1" fmla="*/ 2147483646 h 412"/>
              <a:gd name="T2" fmla="*/ 2147483646 w 1249"/>
              <a:gd name="T3" fmla="*/ 2147483646 h 412"/>
              <a:gd name="T4" fmla="*/ 2147483646 w 1249"/>
              <a:gd name="T5" fmla="*/ 2147483646 h 412"/>
              <a:gd name="T6" fmla="*/ 2147483646 w 1249"/>
              <a:gd name="T7" fmla="*/ 2147483646 h 412"/>
              <a:gd name="T8" fmla="*/ 2147483646 w 1249"/>
              <a:gd name="T9" fmla="*/ 2147483646 h 412"/>
              <a:gd name="T10" fmla="*/ 2147483646 w 1249"/>
              <a:gd name="T11" fmla="*/ 2147483646 h 412"/>
              <a:gd name="T12" fmla="*/ 2147483646 w 1249"/>
              <a:gd name="T13" fmla="*/ 2147483646 h 412"/>
              <a:gd name="T14" fmla="*/ 2147483646 w 1249"/>
              <a:gd name="T15" fmla="*/ 2147483646 h 412"/>
              <a:gd name="T16" fmla="*/ 2147483646 w 1249"/>
              <a:gd name="T17" fmla="*/ 2147483646 h 412"/>
              <a:gd name="T18" fmla="*/ 2147483646 w 1249"/>
              <a:gd name="T19" fmla="*/ 0 h 412"/>
              <a:gd name="T20" fmla="*/ 2147483646 w 1249"/>
              <a:gd name="T21" fmla="*/ 2147483646 h 412"/>
              <a:gd name="T22" fmla="*/ 2147483646 w 1249"/>
              <a:gd name="T23" fmla="*/ 2147483646 h 412"/>
              <a:gd name="T24" fmla="*/ 2147483646 w 1249"/>
              <a:gd name="T25" fmla="*/ 2147483646 h 412"/>
              <a:gd name="T26" fmla="*/ 2147483646 w 1249"/>
              <a:gd name="T27" fmla="*/ 2147483646 h 412"/>
              <a:gd name="T28" fmla="*/ 2147483646 w 1249"/>
              <a:gd name="T29" fmla="*/ 2147483646 h 412"/>
              <a:gd name="T30" fmla="*/ 2147483646 w 1249"/>
              <a:gd name="T31" fmla="*/ 2147483646 h 412"/>
              <a:gd name="T32" fmla="*/ 2147483646 w 1249"/>
              <a:gd name="T33" fmla="*/ 2147483646 h 412"/>
              <a:gd name="T34" fmla="*/ 2147483646 w 1249"/>
              <a:gd name="T35" fmla="*/ 2147483646 h 412"/>
              <a:gd name="T36" fmla="*/ 2147483646 w 1249"/>
              <a:gd name="T37" fmla="*/ 2147483646 h 412"/>
              <a:gd name="T38" fmla="*/ 2147483646 w 1249"/>
              <a:gd name="T39" fmla="*/ 2147483646 h 412"/>
              <a:gd name="T40" fmla="*/ 2147483646 w 1249"/>
              <a:gd name="T41" fmla="*/ 2147483646 h 412"/>
              <a:gd name="T42" fmla="*/ 2147483646 w 1249"/>
              <a:gd name="T43" fmla="*/ 2147483646 h 412"/>
              <a:gd name="T44" fmla="*/ 2147483646 w 1249"/>
              <a:gd name="T45" fmla="*/ 2147483646 h 412"/>
              <a:gd name="T46" fmla="*/ 2147483646 w 1249"/>
              <a:gd name="T47" fmla="*/ 2147483646 h 412"/>
              <a:gd name="T48" fmla="*/ 2147483646 w 1249"/>
              <a:gd name="T49" fmla="*/ 2147483646 h 412"/>
              <a:gd name="T50" fmla="*/ 2147483646 w 1249"/>
              <a:gd name="T51" fmla="*/ 2147483646 h 412"/>
              <a:gd name="T52" fmla="*/ 2147483646 w 1249"/>
              <a:gd name="T53" fmla="*/ 2147483646 h 412"/>
              <a:gd name="T54" fmla="*/ 2147483646 w 1249"/>
              <a:gd name="T55" fmla="*/ 2147483646 h 412"/>
              <a:gd name="T56" fmla="*/ 0 w 1249"/>
              <a:gd name="T57" fmla="*/ 2147483646 h 412"/>
              <a:gd name="T58" fmla="*/ 0 w 1249"/>
              <a:gd name="T59" fmla="*/ 2147483646 h 412"/>
              <a:gd name="T60" fmla="*/ 0 w 1249"/>
              <a:gd name="T61" fmla="*/ 2147483646 h 412"/>
              <a:gd name="T62" fmla="*/ 2147483646 w 1249"/>
              <a:gd name="T63" fmla="*/ 2147483646 h 412"/>
              <a:gd name="T64" fmla="*/ 2147483646 w 1249"/>
              <a:gd name="T65" fmla="*/ 2147483646 h 412"/>
              <a:gd name="T66" fmla="*/ 2147483646 w 1249"/>
              <a:gd name="T67" fmla="*/ 2147483646 h 4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249" h="412">
                <a:moveTo>
                  <a:pt x="16" y="67"/>
                </a:moveTo>
                <a:lnTo>
                  <a:pt x="26" y="62"/>
                </a:lnTo>
                <a:lnTo>
                  <a:pt x="452" y="62"/>
                </a:lnTo>
                <a:lnTo>
                  <a:pt x="483" y="40"/>
                </a:lnTo>
                <a:lnTo>
                  <a:pt x="505" y="27"/>
                </a:lnTo>
                <a:lnTo>
                  <a:pt x="526" y="17"/>
                </a:lnTo>
                <a:lnTo>
                  <a:pt x="552" y="11"/>
                </a:lnTo>
                <a:lnTo>
                  <a:pt x="578" y="5"/>
                </a:lnTo>
                <a:lnTo>
                  <a:pt x="605" y="2"/>
                </a:lnTo>
                <a:lnTo>
                  <a:pt x="639" y="0"/>
                </a:lnTo>
                <a:lnTo>
                  <a:pt x="678" y="5"/>
                </a:lnTo>
                <a:lnTo>
                  <a:pt x="714" y="15"/>
                </a:lnTo>
                <a:lnTo>
                  <a:pt x="740" y="27"/>
                </a:lnTo>
                <a:lnTo>
                  <a:pt x="768" y="40"/>
                </a:lnTo>
                <a:lnTo>
                  <a:pt x="786" y="51"/>
                </a:lnTo>
                <a:lnTo>
                  <a:pt x="802" y="64"/>
                </a:lnTo>
                <a:lnTo>
                  <a:pt x="1209" y="62"/>
                </a:lnTo>
                <a:lnTo>
                  <a:pt x="1223" y="66"/>
                </a:lnTo>
                <a:lnTo>
                  <a:pt x="1233" y="73"/>
                </a:lnTo>
                <a:lnTo>
                  <a:pt x="1242" y="91"/>
                </a:lnTo>
                <a:lnTo>
                  <a:pt x="1246" y="112"/>
                </a:lnTo>
                <a:lnTo>
                  <a:pt x="1248" y="137"/>
                </a:lnTo>
                <a:lnTo>
                  <a:pt x="1248" y="349"/>
                </a:lnTo>
                <a:lnTo>
                  <a:pt x="809" y="350"/>
                </a:lnTo>
                <a:lnTo>
                  <a:pt x="700" y="409"/>
                </a:lnTo>
                <a:lnTo>
                  <a:pt x="523" y="411"/>
                </a:lnTo>
                <a:lnTo>
                  <a:pt x="437" y="346"/>
                </a:lnTo>
                <a:lnTo>
                  <a:pt x="46" y="349"/>
                </a:lnTo>
                <a:lnTo>
                  <a:pt x="0" y="349"/>
                </a:lnTo>
                <a:lnTo>
                  <a:pt x="0" y="152"/>
                </a:lnTo>
                <a:lnTo>
                  <a:pt x="0" y="123"/>
                </a:lnTo>
                <a:lnTo>
                  <a:pt x="5" y="94"/>
                </a:lnTo>
                <a:lnTo>
                  <a:pt x="9" y="80"/>
                </a:lnTo>
                <a:lnTo>
                  <a:pt x="16" y="67"/>
                </a:lnTo>
              </a:path>
            </a:pathLst>
          </a:custGeom>
          <a:gradFill rotWithShape="0">
            <a:gsLst>
              <a:gs pos="0">
                <a:srgbClr val="00CCFF"/>
              </a:gs>
              <a:gs pos="50000">
                <a:srgbClr val="FFFFFF"/>
              </a:gs>
              <a:gs pos="100000">
                <a:srgbClr val="00CCFF"/>
              </a:gs>
            </a:gsLst>
            <a:lin ang="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29" name="Oval 1029">
            <a:extLst>
              <a:ext uri="{FF2B5EF4-FFF2-40B4-BE49-F238E27FC236}">
                <a16:creationId xmlns:a16="http://schemas.microsoft.com/office/drawing/2014/main" id="{1CB3FE79-BF07-A068-2E60-F1F894AFAFDF}"/>
              </a:ext>
            </a:extLst>
          </p:cNvPr>
          <p:cNvSpPr>
            <a:spLocks noChangeArrowheads="1"/>
          </p:cNvSpPr>
          <p:nvPr/>
        </p:nvSpPr>
        <p:spPr bwMode="auto">
          <a:xfrm>
            <a:off x="4205288" y="61913"/>
            <a:ext cx="766762" cy="673100"/>
          </a:xfrm>
          <a:prstGeom prst="ellipse">
            <a:avLst/>
          </a:prstGeom>
          <a:gradFill rotWithShape="0">
            <a:gsLst>
              <a:gs pos="0">
                <a:srgbClr val="00CCFF"/>
              </a:gs>
              <a:gs pos="100000">
                <a:srgbClr val="FFFFFF"/>
              </a:gs>
            </a:gsLst>
            <a:path path="shape">
              <a:fillToRect l="50000" t="50000" r="50000" b="50000"/>
            </a:path>
          </a:gradFill>
          <a:ln>
            <a:noFill/>
          </a:ln>
          <a:effec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eaLnBrk="1" hangingPunct="1">
              <a:defRPr/>
            </a:pPr>
            <a:endParaRPr kumimoji="1" lang="en-US" altLang="en-US" b="0"/>
          </a:p>
        </p:txBody>
      </p:sp>
      <p:sp>
        <p:nvSpPr>
          <p:cNvPr id="1030" name="Freeform 1030">
            <a:extLst>
              <a:ext uri="{FF2B5EF4-FFF2-40B4-BE49-F238E27FC236}">
                <a16:creationId xmlns:a16="http://schemas.microsoft.com/office/drawing/2014/main" id="{10759955-9F2A-5140-06C4-95BF867C71FC}"/>
              </a:ext>
            </a:extLst>
          </p:cNvPr>
          <p:cNvSpPr>
            <a:spLocks/>
          </p:cNvSpPr>
          <p:nvPr/>
        </p:nvSpPr>
        <p:spPr bwMode="auto">
          <a:xfrm>
            <a:off x="3586163" y="452438"/>
            <a:ext cx="1984375" cy="304800"/>
          </a:xfrm>
          <a:custGeom>
            <a:avLst/>
            <a:gdLst>
              <a:gd name="T0" fmla="*/ 2147483646 w 1250"/>
              <a:gd name="T1" fmla="*/ 2147483646 h 192"/>
              <a:gd name="T2" fmla="*/ 2147483646 w 1250"/>
              <a:gd name="T3" fmla="*/ 2147483646 h 192"/>
              <a:gd name="T4" fmla="*/ 2147483646 w 1250"/>
              <a:gd name="T5" fmla="*/ 2147483646 h 192"/>
              <a:gd name="T6" fmla="*/ 2147483646 w 1250"/>
              <a:gd name="T7" fmla="*/ 2147483646 h 192"/>
              <a:gd name="T8" fmla="*/ 2147483646 w 1250"/>
              <a:gd name="T9" fmla="*/ 2147483646 h 192"/>
              <a:gd name="T10" fmla="*/ 2147483646 w 1250"/>
              <a:gd name="T11" fmla="*/ 2147483646 h 192"/>
              <a:gd name="T12" fmla="*/ 2147483646 w 1250"/>
              <a:gd name="T13" fmla="*/ 2147483646 h 192"/>
              <a:gd name="T14" fmla="*/ 2147483646 w 1250"/>
              <a:gd name="T15" fmla="*/ 2147483646 h 192"/>
              <a:gd name="T16" fmla="*/ 2147483646 w 1250"/>
              <a:gd name="T17" fmla="*/ 2147483646 h 192"/>
              <a:gd name="T18" fmla="*/ 2147483646 w 1250"/>
              <a:gd name="T19" fmla="*/ 2147483646 h 192"/>
              <a:gd name="T20" fmla="*/ 2147483646 w 1250"/>
              <a:gd name="T21" fmla="*/ 2147483646 h 192"/>
              <a:gd name="T22" fmla="*/ 2147483646 w 1250"/>
              <a:gd name="T23" fmla="*/ 2147483646 h 192"/>
              <a:gd name="T24" fmla="*/ 2147483646 w 1250"/>
              <a:gd name="T25" fmla="*/ 2147483646 h 192"/>
              <a:gd name="T26" fmla="*/ 2147483646 w 1250"/>
              <a:gd name="T27" fmla="*/ 2147483646 h 192"/>
              <a:gd name="T28" fmla="*/ 2147483646 w 1250"/>
              <a:gd name="T29" fmla="*/ 2147483646 h 192"/>
              <a:gd name="T30" fmla="*/ 2147483646 w 1250"/>
              <a:gd name="T31" fmla="*/ 2147483646 h 192"/>
              <a:gd name="T32" fmla="*/ 2147483646 w 1250"/>
              <a:gd name="T33" fmla="*/ 2147483646 h 192"/>
              <a:gd name="T34" fmla="*/ 2147483646 w 1250"/>
              <a:gd name="T35" fmla="*/ 2147483646 h 192"/>
              <a:gd name="T36" fmla="*/ 2147483646 w 1250"/>
              <a:gd name="T37" fmla="*/ 2147483646 h 192"/>
              <a:gd name="T38" fmla="*/ 2147483646 w 1250"/>
              <a:gd name="T39" fmla="*/ 2147483646 h 192"/>
              <a:gd name="T40" fmla="*/ 2147483646 w 1250"/>
              <a:gd name="T41" fmla="*/ 2147483646 h 192"/>
              <a:gd name="T42" fmla="*/ 2147483646 w 1250"/>
              <a:gd name="T43" fmla="*/ 2147483646 h 192"/>
              <a:gd name="T44" fmla="*/ 2147483646 w 1250"/>
              <a:gd name="T45" fmla="*/ 2147483646 h 192"/>
              <a:gd name="T46" fmla="*/ 2147483646 w 1250"/>
              <a:gd name="T47" fmla="*/ 2147483646 h 192"/>
              <a:gd name="T48" fmla="*/ 2147483646 w 1250"/>
              <a:gd name="T49" fmla="*/ 2147483646 h 192"/>
              <a:gd name="T50" fmla="*/ 2147483646 w 1250"/>
              <a:gd name="T51" fmla="*/ 2147483646 h 192"/>
              <a:gd name="T52" fmla="*/ 2147483646 w 1250"/>
              <a:gd name="T53" fmla="*/ 2147483646 h 192"/>
              <a:gd name="T54" fmla="*/ 2147483646 w 1250"/>
              <a:gd name="T55" fmla="*/ 2147483646 h 192"/>
              <a:gd name="T56" fmla="*/ 2147483646 w 1250"/>
              <a:gd name="T57" fmla="*/ 0 h 192"/>
              <a:gd name="T58" fmla="*/ 2147483646 w 1250"/>
              <a:gd name="T59" fmla="*/ 2147483646 h 192"/>
              <a:gd name="T60" fmla="*/ 2147483646 w 1250"/>
              <a:gd name="T61" fmla="*/ 2147483646 h 192"/>
              <a:gd name="T62" fmla="*/ 2147483646 w 1250"/>
              <a:gd name="T63" fmla="*/ 2147483646 h 192"/>
              <a:gd name="T64" fmla="*/ 2147483646 w 1250"/>
              <a:gd name="T65" fmla="*/ 2147483646 h 192"/>
              <a:gd name="T66" fmla="*/ 2147483646 w 1250"/>
              <a:gd name="T67" fmla="*/ 2147483646 h 192"/>
              <a:gd name="T68" fmla="*/ 2147483646 w 1250"/>
              <a:gd name="T69" fmla="*/ 2147483646 h 192"/>
              <a:gd name="T70" fmla="*/ 0 w 1250"/>
              <a:gd name="T71" fmla="*/ 2147483646 h 192"/>
              <a:gd name="T72" fmla="*/ 2147483646 w 1250"/>
              <a:gd name="T73" fmla="*/ 2147483646 h 192"/>
              <a:gd name="T74" fmla="*/ 2147483646 w 1250"/>
              <a:gd name="T75" fmla="*/ 2147483646 h 1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50" h="192">
                <a:moveTo>
                  <a:pt x="43" y="38"/>
                </a:moveTo>
                <a:lnTo>
                  <a:pt x="60" y="42"/>
                </a:lnTo>
                <a:lnTo>
                  <a:pt x="79" y="38"/>
                </a:lnTo>
                <a:lnTo>
                  <a:pt x="98" y="42"/>
                </a:lnTo>
                <a:lnTo>
                  <a:pt x="112" y="54"/>
                </a:lnTo>
                <a:lnTo>
                  <a:pt x="128" y="63"/>
                </a:lnTo>
                <a:lnTo>
                  <a:pt x="154" y="55"/>
                </a:lnTo>
                <a:lnTo>
                  <a:pt x="176" y="51"/>
                </a:lnTo>
                <a:lnTo>
                  <a:pt x="208" y="51"/>
                </a:lnTo>
                <a:lnTo>
                  <a:pt x="231" y="45"/>
                </a:lnTo>
                <a:lnTo>
                  <a:pt x="251" y="50"/>
                </a:lnTo>
                <a:lnTo>
                  <a:pt x="269" y="57"/>
                </a:lnTo>
                <a:lnTo>
                  <a:pt x="285" y="60"/>
                </a:lnTo>
                <a:lnTo>
                  <a:pt x="311" y="51"/>
                </a:lnTo>
                <a:lnTo>
                  <a:pt x="338" y="51"/>
                </a:lnTo>
                <a:lnTo>
                  <a:pt x="378" y="54"/>
                </a:lnTo>
                <a:lnTo>
                  <a:pt x="394" y="66"/>
                </a:lnTo>
                <a:lnTo>
                  <a:pt x="420" y="63"/>
                </a:lnTo>
                <a:lnTo>
                  <a:pt x="457" y="60"/>
                </a:lnTo>
                <a:lnTo>
                  <a:pt x="483" y="80"/>
                </a:lnTo>
                <a:lnTo>
                  <a:pt x="498" y="84"/>
                </a:lnTo>
                <a:lnTo>
                  <a:pt x="513" y="99"/>
                </a:lnTo>
                <a:lnTo>
                  <a:pt x="521" y="121"/>
                </a:lnTo>
                <a:lnTo>
                  <a:pt x="536" y="130"/>
                </a:lnTo>
                <a:lnTo>
                  <a:pt x="555" y="130"/>
                </a:lnTo>
                <a:lnTo>
                  <a:pt x="578" y="129"/>
                </a:lnTo>
                <a:lnTo>
                  <a:pt x="601" y="130"/>
                </a:lnTo>
                <a:lnTo>
                  <a:pt x="617" y="139"/>
                </a:lnTo>
                <a:lnTo>
                  <a:pt x="630" y="132"/>
                </a:lnTo>
                <a:lnTo>
                  <a:pt x="651" y="131"/>
                </a:lnTo>
                <a:lnTo>
                  <a:pt x="672" y="118"/>
                </a:lnTo>
                <a:lnTo>
                  <a:pt x="688" y="121"/>
                </a:lnTo>
                <a:lnTo>
                  <a:pt x="716" y="117"/>
                </a:lnTo>
                <a:lnTo>
                  <a:pt x="728" y="101"/>
                </a:lnTo>
                <a:lnTo>
                  <a:pt x="761" y="88"/>
                </a:lnTo>
                <a:lnTo>
                  <a:pt x="769" y="68"/>
                </a:lnTo>
                <a:lnTo>
                  <a:pt x="786" y="58"/>
                </a:lnTo>
                <a:lnTo>
                  <a:pt x="814" y="52"/>
                </a:lnTo>
                <a:lnTo>
                  <a:pt x="829" y="60"/>
                </a:lnTo>
                <a:lnTo>
                  <a:pt x="844" y="56"/>
                </a:lnTo>
                <a:lnTo>
                  <a:pt x="862" y="63"/>
                </a:lnTo>
                <a:lnTo>
                  <a:pt x="881" y="57"/>
                </a:lnTo>
                <a:lnTo>
                  <a:pt x="917" y="63"/>
                </a:lnTo>
                <a:lnTo>
                  <a:pt x="933" y="69"/>
                </a:lnTo>
                <a:lnTo>
                  <a:pt x="951" y="53"/>
                </a:lnTo>
                <a:lnTo>
                  <a:pt x="963" y="51"/>
                </a:lnTo>
                <a:lnTo>
                  <a:pt x="977" y="57"/>
                </a:lnTo>
                <a:lnTo>
                  <a:pt x="989" y="55"/>
                </a:lnTo>
                <a:lnTo>
                  <a:pt x="1006" y="38"/>
                </a:lnTo>
                <a:lnTo>
                  <a:pt x="1035" y="33"/>
                </a:lnTo>
                <a:lnTo>
                  <a:pt x="1049" y="35"/>
                </a:lnTo>
                <a:lnTo>
                  <a:pt x="1063" y="35"/>
                </a:lnTo>
                <a:lnTo>
                  <a:pt x="1084" y="15"/>
                </a:lnTo>
                <a:lnTo>
                  <a:pt x="1096" y="6"/>
                </a:lnTo>
                <a:lnTo>
                  <a:pt x="1112" y="10"/>
                </a:lnTo>
                <a:lnTo>
                  <a:pt x="1130" y="32"/>
                </a:lnTo>
                <a:lnTo>
                  <a:pt x="1148" y="18"/>
                </a:lnTo>
                <a:lnTo>
                  <a:pt x="1164" y="0"/>
                </a:lnTo>
                <a:lnTo>
                  <a:pt x="1179" y="1"/>
                </a:lnTo>
                <a:lnTo>
                  <a:pt x="1195" y="38"/>
                </a:lnTo>
                <a:lnTo>
                  <a:pt x="1209" y="32"/>
                </a:lnTo>
                <a:lnTo>
                  <a:pt x="1227" y="16"/>
                </a:lnTo>
                <a:lnTo>
                  <a:pt x="1241" y="16"/>
                </a:lnTo>
                <a:lnTo>
                  <a:pt x="1249" y="28"/>
                </a:lnTo>
                <a:lnTo>
                  <a:pt x="1249" y="122"/>
                </a:lnTo>
                <a:lnTo>
                  <a:pt x="822" y="144"/>
                </a:lnTo>
                <a:lnTo>
                  <a:pt x="692" y="183"/>
                </a:lnTo>
                <a:lnTo>
                  <a:pt x="563" y="191"/>
                </a:lnTo>
                <a:lnTo>
                  <a:pt x="499" y="156"/>
                </a:lnTo>
                <a:lnTo>
                  <a:pt x="441" y="98"/>
                </a:lnTo>
                <a:lnTo>
                  <a:pt x="0" y="88"/>
                </a:lnTo>
                <a:lnTo>
                  <a:pt x="0" y="19"/>
                </a:lnTo>
                <a:lnTo>
                  <a:pt x="7" y="30"/>
                </a:lnTo>
                <a:lnTo>
                  <a:pt x="18" y="33"/>
                </a:lnTo>
                <a:lnTo>
                  <a:pt x="32" y="34"/>
                </a:lnTo>
                <a:lnTo>
                  <a:pt x="43" y="38"/>
                </a:lnTo>
              </a:path>
            </a:pathLst>
          </a:custGeom>
          <a:solidFill>
            <a:srgbClr val="003300"/>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31" name="Freeform 1031">
            <a:extLst>
              <a:ext uri="{FF2B5EF4-FFF2-40B4-BE49-F238E27FC236}">
                <a16:creationId xmlns:a16="http://schemas.microsoft.com/office/drawing/2014/main" id="{D4F7905F-4837-87E9-0E99-6FB265C481BE}"/>
              </a:ext>
            </a:extLst>
          </p:cNvPr>
          <p:cNvSpPr>
            <a:spLocks/>
          </p:cNvSpPr>
          <p:nvPr/>
        </p:nvSpPr>
        <p:spPr bwMode="auto">
          <a:xfrm>
            <a:off x="3586163" y="508000"/>
            <a:ext cx="1984375" cy="306388"/>
          </a:xfrm>
          <a:custGeom>
            <a:avLst/>
            <a:gdLst>
              <a:gd name="T0" fmla="*/ 2147483646 w 1250"/>
              <a:gd name="T1" fmla="*/ 2147483646 h 193"/>
              <a:gd name="T2" fmla="*/ 2147483646 w 1250"/>
              <a:gd name="T3" fmla="*/ 2147483646 h 193"/>
              <a:gd name="T4" fmla="*/ 2147483646 w 1250"/>
              <a:gd name="T5" fmla="*/ 2147483646 h 193"/>
              <a:gd name="T6" fmla="*/ 2147483646 w 1250"/>
              <a:gd name="T7" fmla="*/ 2147483646 h 193"/>
              <a:gd name="T8" fmla="*/ 2147483646 w 1250"/>
              <a:gd name="T9" fmla="*/ 2147483646 h 193"/>
              <a:gd name="T10" fmla="*/ 2147483646 w 1250"/>
              <a:gd name="T11" fmla="*/ 2147483646 h 193"/>
              <a:gd name="T12" fmla="*/ 2147483646 w 1250"/>
              <a:gd name="T13" fmla="*/ 2147483646 h 193"/>
              <a:gd name="T14" fmla="*/ 2147483646 w 1250"/>
              <a:gd name="T15" fmla="*/ 2147483646 h 193"/>
              <a:gd name="T16" fmla="*/ 2147483646 w 1250"/>
              <a:gd name="T17" fmla="*/ 2147483646 h 193"/>
              <a:gd name="T18" fmla="*/ 2147483646 w 1250"/>
              <a:gd name="T19" fmla="*/ 2147483646 h 193"/>
              <a:gd name="T20" fmla="*/ 2147483646 w 1250"/>
              <a:gd name="T21" fmla="*/ 2147483646 h 193"/>
              <a:gd name="T22" fmla="*/ 2147483646 w 1250"/>
              <a:gd name="T23" fmla="*/ 0 h 193"/>
              <a:gd name="T24" fmla="*/ 2147483646 w 1250"/>
              <a:gd name="T25" fmla="*/ 2147483646 h 193"/>
              <a:gd name="T26" fmla="*/ 2147483646 w 1250"/>
              <a:gd name="T27" fmla="*/ 2147483646 h 193"/>
              <a:gd name="T28" fmla="*/ 2147483646 w 1250"/>
              <a:gd name="T29" fmla="*/ 2147483646 h 193"/>
              <a:gd name="T30" fmla="*/ 2147483646 w 1250"/>
              <a:gd name="T31" fmla="*/ 2147483646 h 193"/>
              <a:gd name="T32" fmla="*/ 2147483646 w 1250"/>
              <a:gd name="T33" fmla="*/ 2147483646 h 193"/>
              <a:gd name="T34" fmla="*/ 2147483646 w 1250"/>
              <a:gd name="T35" fmla="*/ 2147483646 h 193"/>
              <a:gd name="T36" fmla="*/ 2147483646 w 1250"/>
              <a:gd name="T37" fmla="*/ 2147483646 h 193"/>
              <a:gd name="T38" fmla="*/ 2147483646 w 1250"/>
              <a:gd name="T39" fmla="*/ 2147483646 h 193"/>
              <a:gd name="T40" fmla="*/ 2147483646 w 1250"/>
              <a:gd name="T41" fmla="*/ 2147483646 h 193"/>
              <a:gd name="T42" fmla="*/ 2147483646 w 1250"/>
              <a:gd name="T43" fmla="*/ 2147483646 h 193"/>
              <a:gd name="T44" fmla="*/ 2147483646 w 1250"/>
              <a:gd name="T45" fmla="*/ 2147483646 h 193"/>
              <a:gd name="T46" fmla="*/ 2147483646 w 1250"/>
              <a:gd name="T47" fmla="*/ 2147483646 h 193"/>
              <a:gd name="T48" fmla="*/ 2147483646 w 1250"/>
              <a:gd name="T49" fmla="*/ 2147483646 h 193"/>
              <a:gd name="T50" fmla="*/ 2147483646 w 1250"/>
              <a:gd name="T51" fmla="*/ 2147483646 h 193"/>
              <a:gd name="T52" fmla="*/ 2147483646 w 1250"/>
              <a:gd name="T53" fmla="*/ 2147483646 h 193"/>
              <a:gd name="T54" fmla="*/ 2147483646 w 1250"/>
              <a:gd name="T55" fmla="*/ 2147483646 h 193"/>
              <a:gd name="T56" fmla="*/ 2147483646 w 1250"/>
              <a:gd name="T57" fmla="*/ 2147483646 h 193"/>
              <a:gd name="T58" fmla="*/ 2147483646 w 1250"/>
              <a:gd name="T59" fmla="*/ 2147483646 h 193"/>
              <a:gd name="T60" fmla="*/ 2147483646 w 1250"/>
              <a:gd name="T61" fmla="*/ 2147483646 h 193"/>
              <a:gd name="T62" fmla="*/ 2147483646 w 1250"/>
              <a:gd name="T63" fmla="*/ 2147483646 h 193"/>
              <a:gd name="T64" fmla="*/ 2147483646 w 1250"/>
              <a:gd name="T65" fmla="*/ 2147483646 h 193"/>
              <a:gd name="T66" fmla="*/ 2147483646 w 1250"/>
              <a:gd name="T67" fmla="*/ 2147483646 h 193"/>
              <a:gd name="T68" fmla="*/ 2147483646 w 1250"/>
              <a:gd name="T69" fmla="*/ 2147483646 h 193"/>
              <a:gd name="T70" fmla="*/ 2147483646 w 1250"/>
              <a:gd name="T71" fmla="*/ 2147483646 h 193"/>
              <a:gd name="T72" fmla="*/ 2147483646 w 1250"/>
              <a:gd name="T73" fmla="*/ 2147483646 h 193"/>
              <a:gd name="T74" fmla="*/ 2147483646 w 1250"/>
              <a:gd name="T75" fmla="*/ 2147483646 h 193"/>
              <a:gd name="T76" fmla="*/ 2147483646 w 1250"/>
              <a:gd name="T77" fmla="*/ 2147483646 h 193"/>
              <a:gd name="T78" fmla="*/ 2147483646 w 1250"/>
              <a:gd name="T79" fmla="*/ 2147483646 h 193"/>
              <a:gd name="T80" fmla="*/ 2147483646 w 1250"/>
              <a:gd name="T81" fmla="*/ 2147483646 h 193"/>
              <a:gd name="T82" fmla="*/ 2147483646 w 1250"/>
              <a:gd name="T83" fmla="*/ 2147483646 h 193"/>
              <a:gd name="T84" fmla="*/ 2147483646 w 1250"/>
              <a:gd name="T85" fmla="*/ 2147483646 h 193"/>
              <a:gd name="T86" fmla="*/ 2147483646 w 1250"/>
              <a:gd name="T87" fmla="*/ 2147483646 h 193"/>
              <a:gd name="T88" fmla="*/ 2147483646 w 1250"/>
              <a:gd name="T89" fmla="*/ 2147483646 h 193"/>
              <a:gd name="T90" fmla="*/ 2147483646 w 1250"/>
              <a:gd name="T91" fmla="*/ 2147483646 h 1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250" h="193">
                <a:moveTo>
                  <a:pt x="16" y="122"/>
                </a:moveTo>
                <a:lnTo>
                  <a:pt x="26" y="125"/>
                </a:lnTo>
                <a:lnTo>
                  <a:pt x="38" y="125"/>
                </a:lnTo>
                <a:lnTo>
                  <a:pt x="450" y="125"/>
                </a:lnTo>
                <a:lnTo>
                  <a:pt x="458" y="135"/>
                </a:lnTo>
                <a:lnTo>
                  <a:pt x="487" y="155"/>
                </a:lnTo>
                <a:lnTo>
                  <a:pt x="511" y="166"/>
                </a:lnTo>
                <a:lnTo>
                  <a:pt x="532" y="175"/>
                </a:lnTo>
                <a:lnTo>
                  <a:pt x="559" y="184"/>
                </a:lnTo>
                <a:lnTo>
                  <a:pt x="587" y="188"/>
                </a:lnTo>
                <a:lnTo>
                  <a:pt x="631" y="192"/>
                </a:lnTo>
                <a:lnTo>
                  <a:pt x="672" y="188"/>
                </a:lnTo>
                <a:lnTo>
                  <a:pt x="723" y="178"/>
                </a:lnTo>
                <a:lnTo>
                  <a:pt x="769" y="158"/>
                </a:lnTo>
                <a:lnTo>
                  <a:pt x="797" y="137"/>
                </a:lnTo>
                <a:lnTo>
                  <a:pt x="811" y="125"/>
                </a:lnTo>
                <a:lnTo>
                  <a:pt x="1210" y="125"/>
                </a:lnTo>
                <a:lnTo>
                  <a:pt x="1224" y="124"/>
                </a:lnTo>
                <a:lnTo>
                  <a:pt x="1234" y="121"/>
                </a:lnTo>
                <a:lnTo>
                  <a:pt x="1243" y="114"/>
                </a:lnTo>
                <a:lnTo>
                  <a:pt x="1247" y="106"/>
                </a:lnTo>
                <a:lnTo>
                  <a:pt x="1249" y="96"/>
                </a:lnTo>
                <a:lnTo>
                  <a:pt x="1249" y="14"/>
                </a:lnTo>
                <a:lnTo>
                  <a:pt x="1238" y="0"/>
                </a:lnTo>
                <a:lnTo>
                  <a:pt x="1232" y="4"/>
                </a:lnTo>
                <a:lnTo>
                  <a:pt x="1227" y="18"/>
                </a:lnTo>
                <a:lnTo>
                  <a:pt x="1223" y="34"/>
                </a:lnTo>
                <a:lnTo>
                  <a:pt x="1218" y="33"/>
                </a:lnTo>
                <a:lnTo>
                  <a:pt x="1211" y="32"/>
                </a:lnTo>
                <a:lnTo>
                  <a:pt x="1196" y="24"/>
                </a:lnTo>
                <a:lnTo>
                  <a:pt x="1186" y="17"/>
                </a:lnTo>
                <a:lnTo>
                  <a:pt x="1170" y="14"/>
                </a:lnTo>
                <a:lnTo>
                  <a:pt x="1153" y="21"/>
                </a:lnTo>
                <a:lnTo>
                  <a:pt x="1138" y="33"/>
                </a:lnTo>
                <a:lnTo>
                  <a:pt x="1126" y="25"/>
                </a:lnTo>
                <a:lnTo>
                  <a:pt x="1117" y="24"/>
                </a:lnTo>
                <a:lnTo>
                  <a:pt x="1103" y="17"/>
                </a:lnTo>
                <a:lnTo>
                  <a:pt x="1089" y="19"/>
                </a:lnTo>
                <a:lnTo>
                  <a:pt x="1079" y="27"/>
                </a:lnTo>
                <a:lnTo>
                  <a:pt x="1074" y="38"/>
                </a:lnTo>
                <a:lnTo>
                  <a:pt x="1063" y="33"/>
                </a:lnTo>
                <a:lnTo>
                  <a:pt x="1046" y="33"/>
                </a:lnTo>
                <a:lnTo>
                  <a:pt x="1025" y="28"/>
                </a:lnTo>
                <a:lnTo>
                  <a:pt x="1007" y="38"/>
                </a:lnTo>
                <a:lnTo>
                  <a:pt x="990" y="24"/>
                </a:lnTo>
                <a:lnTo>
                  <a:pt x="969" y="33"/>
                </a:lnTo>
                <a:lnTo>
                  <a:pt x="949" y="55"/>
                </a:lnTo>
                <a:lnTo>
                  <a:pt x="932" y="47"/>
                </a:lnTo>
                <a:lnTo>
                  <a:pt x="917" y="39"/>
                </a:lnTo>
                <a:lnTo>
                  <a:pt x="901" y="34"/>
                </a:lnTo>
                <a:lnTo>
                  <a:pt x="880" y="38"/>
                </a:lnTo>
                <a:lnTo>
                  <a:pt x="847" y="44"/>
                </a:lnTo>
                <a:lnTo>
                  <a:pt x="818" y="37"/>
                </a:lnTo>
                <a:lnTo>
                  <a:pt x="807" y="43"/>
                </a:lnTo>
                <a:lnTo>
                  <a:pt x="794" y="57"/>
                </a:lnTo>
                <a:lnTo>
                  <a:pt x="783" y="81"/>
                </a:lnTo>
                <a:lnTo>
                  <a:pt x="771" y="93"/>
                </a:lnTo>
                <a:lnTo>
                  <a:pt x="765" y="111"/>
                </a:lnTo>
                <a:lnTo>
                  <a:pt x="752" y="118"/>
                </a:lnTo>
                <a:lnTo>
                  <a:pt x="729" y="122"/>
                </a:lnTo>
                <a:lnTo>
                  <a:pt x="703" y="124"/>
                </a:lnTo>
                <a:lnTo>
                  <a:pt x="697" y="132"/>
                </a:lnTo>
                <a:lnTo>
                  <a:pt x="663" y="130"/>
                </a:lnTo>
                <a:lnTo>
                  <a:pt x="634" y="137"/>
                </a:lnTo>
                <a:lnTo>
                  <a:pt x="605" y="136"/>
                </a:lnTo>
                <a:lnTo>
                  <a:pt x="556" y="145"/>
                </a:lnTo>
                <a:lnTo>
                  <a:pt x="529" y="122"/>
                </a:lnTo>
                <a:lnTo>
                  <a:pt x="499" y="116"/>
                </a:lnTo>
                <a:lnTo>
                  <a:pt x="468" y="76"/>
                </a:lnTo>
                <a:lnTo>
                  <a:pt x="454" y="57"/>
                </a:lnTo>
                <a:lnTo>
                  <a:pt x="439" y="52"/>
                </a:lnTo>
                <a:lnTo>
                  <a:pt x="399" y="47"/>
                </a:lnTo>
                <a:lnTo>
                  <a:pt x="367" y="42"/>
                </a:lnTo>
                <a:lnTo>
                  <a:pt x="332" y="33"/>
                </a:lnTo>
                <a:lnTo>
                  <a:pt x="299" y="42"/>
                </a:lnTo>
                <a:lnTo>
                  <a:pt x="262" y="24"/>
                </a:lnTo>
                <a:lnTo>
                  <a:pt x="233" y="24"/>
                </a:lnTo>
                <a:lnTo>
                  <a:pt x="214" y="35"/>
                </a:lnTo>
                <a:lnTo>
                  <a:pt x="202" y="26"/>
                </a:lnTo>
                <a:lnTo>
                  <a:pt x="186" y="32"/>
                </a:lnTo>
                <a:lnTo>
                  <a:pt x="165" y="33"/>
                </a:lnTo>
                <a:lnTo>
                  <a:pt x="145" y="37"/>
                </a:lnTo>
                <a:lnTo>
                  <a:pt x="122" y="44"/>
                </a:lnTo>
                <a:lnTo>
                  <a:pt x="102" y="35"/>
                </a:lnTo>
                <a:lnTo>
                  <a:pt x="82" y="40"/>
                </a:lnTo>
                <a:lnTo>
                  <a:pt x="57" y="43"/>
                </a:lnTo>
                <a:lnTo>
                  <a:pt x="41" y="40"/>
                </a:lnTo>
                <a:lnTo>
                  <a:pt x="11" y="38"/>
                </a:lnTo>
                <a:lnTo>
                  <a:pt x="0" y="47"/>
                </a:lnTo>
                <a:lnTo>
                  <a:pt x="1" y="74"/>
                </a:lnTo>
                <a:lnTo>
                  <a:pt x="3" y="98"/>
                </a:lnTo>
                <a:lnTo>
                  <a:pt x="9" y="118"/>
                </a:lnTo>
                <a:lnTo>
                  <a:pt x="16" y="122"/>
                </a:lnTo>
              </a:path>
            </a:pathLst>
          </a:custGeom>
          <a:gradFill rotWithShape="0">
            <a:gsLst>
              <a:gs pos="0">
                <a:srgbClr val="CC6600"/>
              </a:gs>
              <a:gs pos="100000">
                <a:srgbClr val="000000"/>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32" name="Freeform 1032">
            <a:extLst>
              <a:ext uri="{FF2B5EF4-FFF2-40B4-BE49-F238E27FC236}">
                <a16:creationId xmlns:a16="http://schemas.microsoft.com/office/drawing/2014/main" id="{730ABE9C-6655-2BD9-6AC1-16B4ED73D291}"/>
              </a:ext>
            </a:extLst>
          </p:cNvPr>
          <p:cNvSpPr>
            <a:spLocks/>
          </p:cNvSpPr>
          <p:nvPr/>
        </p:nvSpPr>
        <p:spPr bwMode="auto">
          <a:xfrm>
            <a:off x="3598863" y="557213"/>
            <a:ext cx="1947862" cy="228600"/>
          </a:xfrm>
          <a:custGeom>
            <a:avLst/>
            <a:gdLst>
              <a:gd name="T0" fmla="*/ 2147483646 w 1227"/>
              <a:gd name="T1" fmla="*/ 2147483646 h 144"/>
              <a:gd name="T2" fmla="*/ 2147483646 w 1227"/>
              <a:gd name="T3" fmla="*/ 2147483646 h 144"/>
              <a:gd name="T4" fmla="*/ 2147483646 w 1227"/>
              <a:gd name="T5" fmla="*/ 2147483646 h 144"/>
              <a:gd name="T6" fmla="*/ 2147483646 w 1227"/>
              <a:gd name="T7" fmla="*/ 2147483646 h 144"/>
              <a:gd name="T8" fmla="*/ 2147483646 w 1227"/>
              <a:gd name="T9" fmla="*/ 2147483646 h 144"/>
              <a:gd name="T10" fmla="*/ 0 w 1227"/>
              <a:gd name="T11" fmla="*/ 2147483646 h 144"/>
              <a:gd name="T12" fmla="*/ 2147483646 w 1227"/>
              <a:gd name="T13" fmla="*/ 2147483646 h 144"/>
              <a:gd name="T14" fmla="*/ 2147483646 w 1227"/>
              <a:gd name="T15" fmla="*/ 2147483646 h 144"/>
              <a:gd name="T16" fmla="*/ 2147483646 w 1227"/>
              <a:gd name="T17" fmla="*/ 2147483646 h 144"/>
              <a:gd name="T18" fmla="*/ 2147483646 w 1227"/>
              <a:gd name="T19" fmla="*/ 2147483646 h 144"/>
              <a:gd name="T20" fmla="*/ 2147483646 w 1227"/>
              <a:gd name="T21" fmla="*/ 2147483646 h 144"/>
              <a:gd name="T22" fmla="*/ 2147483646 w 1227"/>
              <a:gd name="T23" fmla="*/ 2147483646 h 144"/>
              <a:gd name="T24" fmla="*/ 2147483646 w 1227"/>
              <a:gd name="T25" fmla="*/ 2147483646 h 144"/>
              <a:gd name="T26" fmla="*/ 2147483646 w 1227"/>
              <a:gd name="T27" fmla="*/ 2147483646 h 144"/>
              <a:gd name="T28" fmla="*/ 2147483646 w 1227"/>
              <a:gd name="T29" fmla="*/ 2147483646 h 144"/>
              <a:gd name="T30" fmla="*/ 2147483646 w 1227"/>
              <a:gd name="T31" fmla="*/ 2147483646 h 144"/>
              <a:gd name="T32" fmla="*/ 2147483646 w 1227"/>
              <a:gd name="T33" fmla="*/ 2147483646 h 144"/>
              <a:gd name="T34" fmla="*/ 2147483646 w 1227"/>
              <a:gd name="T35" fmla="*/ 2147483646 h 144"/>
              <a:gd name="T36" fmla="*/ 2147483646 w 1227"/>
              <a:gd name="T37" fmla="*/ 2147483646 h 144"/>
              <a:gd name="T38" fmla="*/ 2147483646 w 1227"/>
              <a:gd name="T39" fmla="*/ 2147483646 h 144"/>
              <a:gd name="T40" fmla="*/ 2147483646 w 1227"/>
              <a:gd name="T41" fmla="*/ 2147483646 h 144"/>
              <a:gd name="T42" fmla="*/ 2147483646 w 1227"/>
              <a:gd name="T43" fmla="*/ 2147483646 h 144"/>
              <a:gd name="T44" fmla="*/ 2147483646 w 1227"/>
              <a:gd name="T45" fmla="*/ 2147483646 h 144"/>
              <a:gd name="T46" fmla="*/ 2147483646 w 1227"/>
              <a:gd name="T47" fmla="*/ 2147483646 h 144"/>
              <a:gd name="T48" fmla="*/ 2147483646 w 1227"/>
              <a:gd name="T49" fmla="*/ 2147483646 h 144"/>
              <a:gd name="T50" fmla="*/ 2147483646 w 1227"/>
              <a:gd name="T51" fmla="*/ 2147483646 h 144"/>
              <a:gd name="T52" fmla="*/ 2147483646 w 1227"/>
              <a:gd name="T53" fmla="*/ 2147483646 h 144"/>
              <a:gd name="T54" fmla="*/ 2147483646 w 1227"/>
              <a:gd name="T55" fmla="*/ 2147483646 h 144"/>
              <a:gd name="T56" fmla="*/ 2147483646 w 1227"/>
              <a:gd name="T57" fmla="*/ 2147483646 h 144"/>
              <a:gd name="T58" fmla="*/ 2147483646 w 1227"/>
              <a:gd name="T59" fmla="*/ 2147483646 h 144"/>
              <a:gd name="T60" fmla="*/ 2147483646 w 1227"/>
              <a:gd name="T61" fmla="*/ 2147483646 h 144"/>
              <a:gd name="T62" fmla="*/ 2147483646 w 1227"/>
              <a:gd name="T63" fmla="*/ 2147483646 h 144"/>
              <a:gd name="T64" fmla="*/ 2147483646 w 1227"/>
              <a:gd name="T65" fmla="*/ 2147483646 h 144"/>
              <a:gd name="T66" fmla="*/ 2147483646 w 1227"/>
              <a:gd name="T67" fmla="*/ 2147483646 h 144"/>
              <a:gd name="T68" fmla="*/ 2147483646 w 1227"/>
              <a:gd name="T69" fmla="*/ 2147483646 h 144"/>
              <a:gd name="T70" fmla="*/ 2147483646 w 1227"/>
              <a:gd name="T71" fmla="*/ 2147483646 h 144"/>
              <a:gd name="T72" fmla="*/ 2147483646 w 1227"/>
              <a:gd name="T73" fmla="*/ 2147483646 h 144"/>
              <a:gd name="T74" fmla="*/ 2147483646 w 1227"/>
              <a:gd name="T75" fmla="*/ 2147483646 h 144"/>
              <a:gd name="T76" fmla="*/ 2147483646 w 1227"/>
              <a:gd name="T77" fmla="*/ 2147483646 h 144"/>
              <a:gd name="T78" fmla="*/ 2147483646 w 1227"/>
              <a:gd name="T79" fmla="*/ 2147483646 h 144"/>
              <a:gd name="T80" fmla="*/ 2147483646 w 1227"/>
              <a:gd name="T81" fmla="*/ 2147483646 h 144"/>
              <a:gd name="T82" fmla="*/ 2147483646 w 1227"/>
              <a:gd name="T83" fmla="*/ 2147483646 h 1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227" h="144">
                <a:moveTo>
                  <a:pt x="339" y="48"/>
                </a:moveTo>
                <a:lnTo>
                  <a:pt x="301" y="45"/>
                </a:lnTo>
                <a:lnTo>
                  <a:pt x="263" y="50"/>
                </a:lnTo>
                <a:lnTo>
                  <a:pt x="219" y="50"/>
                </a:lnTo>
                <a:lnTo>
                  <a:pt x="161" y="48"/>
                </a:lnTo>
                <a:lnTo>
                  <a:pt x="97" y="50"/>
                </a:lnTo>
                <a:lnTo>
                  <a:pt x="65" y="51"/>
                </a:lnTo>
                <a:lnTo>
                  <a:pt x="40" y="49"/>
                </a:lnTo>
                <a:lnTo>
                  <a:pt x="16" y="51"/>
                </a:lnTo>
                <a:lnTo>
                  <a:pt x="8" y="36"/>
                </a:lnTo>
                <a:lnTo>
                  <a:pt x="1" y="24"/>
                </a:lnTo>
                <a:lnTo>
                  <a:pt x="0" y="46"/>
                </a:lnTo>
                <a:lnTo>
                  <a:pt x="8" y="67"/>
                </a:lnTo>
                <a:lnTo>
                  <a:pt x="46" y="64"/>
                </a:lnTo>
                <a:lnTo>
                  <a:pt x="81" y="62"/>
                </a:lnTo>
                <a:lnTo>
                  <a:pt x="103" y="63"/>
                </a:lnTo>
                <a:lnTo>
                  <a:pt x="122" y="64"/>
                </a:lnTo>
                <a:lnTo>
                  <a:pt x="134" y="65"/>
                </a:lnTo>
                <a:lnTo>
                  <a:pt x="170" y="64"/>
                </a:lnTo>
                <a:lnTo>
                  <a:pt x="204" y="68"/>
                </a:lnTo>
                <a:lnTo>
                  <a:pt x="284" y="64"/>
                </a:lnTo>
                <a:lnTo>
                  <a:pt x="341" y="63"/>
                </a:lnTo>
                <a:lnTo>
                  <a:pt x="389" y="64"/>
                </a:lnTo>
                <a:lnTo>
                  <a:pt x="440" y="64"/>
                </a:lnTo>
                <a:lnTo>
                  <a:pt x="465" y="92"/>
                </a:lnTo>
                <a:lnTo>
                  <a:pt x="485" y="105"/>
                </a:lnTo>
                <a:lnTo>
                  <a:pt x="527" y="131"/>
                </a:lnTo>
                <a:lnTo>
                  <a:pt x="558" y="136"/>
                </a:lnTo>
                <a:lnTo>
                  <a:pt x="596" y="143"/>
                </a:lnTo>
                <a:lnTo>
                  <a:pt x="642" y="143"/>
                </a:lnTo>
                <a:lnTo>
                  <a:pt x="684" y="137"/>
                </a:lnTo>
                <a:lnTo>
                  <a:pt x="728" y="121"/>
                </a:lnTo>
                <a:lnTo>
                  <a:pt x="760" y="106"/>
                </a:lnTo>
                <a:lnTo>
                  <a:pt x="786" y="82"/>
                </a:lnTo>
                <a:lnTo>
                  <a:pt x="806" y="72"/>
                </a:lnTo>
                <a:lnTo>
                  <a:pt x="827" y="67"/>
                </a:lnTo>
                <a:lnTo>
                  <a:pt x="877" y="74"/>
                </a:lnTo>
                <a:lnTo>
                  <a:pt x="937" y="68"/>
                </a:lnTo>
                <a:lnTo>
                  <a:pt x="995" y="69"/>
                </a:lnTo>
                <a:lnTo>
                  <a:pt x="1021" y="67"/>
                </a:lnTo>
                <a:lnTo>
                  <a:pt x="1071" y="70"/>
                </a:lnTo>
                <a:lnTo>
                  <a:pt x="1118" y="67"/>
                </a:lnTo>
                <a:lnTo>
                  <a:pt x="1160" y="72"/>
                </a:lnTo>
                <a:lnTo>
                  <a:pt x="1211" y="69"/>
                </a:lnTo>
                <a:lnTo>
                  <a:pt x="1223" y="56"/>
                </a:lnTo>
                <a:lnTo>
                  <a:pt x="1226" y="34"/>
                </a:lnTo>
                <a:lnTo>
                  <a:pt x="1224" y="0"/>
                </a:lnTo>
                <a:lnTo>
                  <a:pt x="1211" y="37"/>
                </a:lnTo>
                <a:lnTo>
                  <a:pt x="1204" y="55"/>
                </a:lnTo>
                <a:lnTo>
                  <a:pt x="1171" y="59"/>
                </a:lnTo>
                <a:lnTo>
                  <a:pt x="1112" y="58"/>
                </a:lnTo>
                <a:lnTo>
                  <a:pt x="1064" y="56"/>
                </a:lnTo>
                <a:lnTo>
                  <a:pt x="983" y="54"/>
                </a:lnTo>
                <a:lnTo>
                  <a:pt x="941" y="58"/>
                </a:lnTo>
                <a:lnTo>
                  <a:pt x="885" y="56"/>
                </a:lnTo>
                <a:lnTo>
                  <a:pt x="851" y="62"/>
                </a:lnTo>
                <a:lnTo>
                  <a:pt x="828" y="55"/>
                </a:lnTo>
                <a:lnTo>
                  <a:pt x="815" y="53"/>
                </a:lnTo>
                <a:lnTo>
                  <a:pt x="804" y="46"/>
                </a:lnTo>
                <a:lnTo>
                  <a:pt x="809" y="32"/>
                </a:lnTo>
                <a:lnTo>
                  <a:pt x="809" y="17"/>
                </a:lnTo>
                <a:lnTo>
                  <a:pt x="798" y="22"/>
                </a:lnTo>
                <a:lnTo>
                  <a:pt x="786" y="49"/>
                </a:lnTo>
                <a:lnTo>
                  <a:pt x="760" y="72"/>
                </a:lnTo>
                <a:lnTo>
                  <a:pt x="745" y="87"/>
                </a:lnTo>
                <a:lnTo>
                  <a:pt x="718" y="101"/>
                </a:lnTo>
                <a:lnTo>
                  <a:pt x="701" y="98"/>
                </a:lnTo>
                <a:lnTo>
                  <a:pt x="671" y="112"/>
                </a:lnTo>
                <a:lnTo>
                  <a:pt x="644" y="118"/>
                </a:lnTo>
                <a:lnTo>
                  <a:pt x="618" y="124"/>
                </a:lnTo>
                <a:lnTo>
                  <a:pt x="585" y="108"/>
                </a:lnTo>
                <a:lnTo>
                  <a:pt x="557" y="110"/>
                </a:lnTo>
                <a:lnTo>
                  <a:pt x="546" y="92"/>
                </a:lnTo>
                <a:lnTo>
                  <a:pt x="520" y="93"/>
                </a:lnTo>
                <a:lnTo>
                  <a:pt x="507" y="98"/>
                </a:lnTo>
                <a:lnTo>
                  <a:pt x="486" y="86"/>
                </a:lnTo>
                <a:lnTo>
                  <a:pt x="469" y="77"/>
                </a:lnTo>
                <a:lnTo>
                  <a:pt x="461" y="62"/>
                </a:lnTo>
                <a:lnTo>
                  <a:pt x="446" y="29"/>
                </a:lnTo>
                <a:lnTo>
                  <a:pt x="432" y="24"/>
                </a:lnTo>
                <a:lnTo>
                  <a:pt x="425" y="44"/>
                </a:lnTo>
                <a:lnTo>
                  <a:pt x="413" y="43"/>
                </a:lnTo>
                <a:lnTo>
                  <a:pt x="372" y="55"/>
                </a:lnTo>
                <a:lnTo>
                  <a:pt x="339" y="48"/>
                </a:lnTo>
              </a:path>
            </a:pathLst>
          </a:custGeom>
          <a:solidFill>
            <a:schemeClr val="bg1"/>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33" name="Freeform 1033">
            <a:extLst>
              <a:ext uri="{FF2B5EF4-FFF2-40B4-BE49-F238E27FC236}">
                <a16:creationId xmlns:a16="http://schemas.microsoft.com/office/drawing/2014/main" id="{FACA800B-C5AA-3002-3916-F1226E74D6EF}"/>
              </a:ext>
            </a:extLst>
          </p:cNvPr>
          <p:cNvSpPr>
            <a:spLocks/>
          </p:cNvSpPr>
          <p:nvPr/>
        </p:nvSpPr>
        <p:spPr bwMode="auto">
          <a:xfrm>
            <a:off x="4868863" y="249238"/>
            <a:ext cx="122237" cy="406400"/>
          </a:xfrm>
          <a:custGeom>
            <a:avLst/>
            <a:gdLst>
              <a:gd name="T0" fmla="*/ 2147483646 w 77"/>
              <a:gd name="T1" fmla="*/ 2147483646 h 256"/>
              <a:gd name="T2" fmla="*/ 2147483646 w 77"/>
              <a:gd name="T3" fmla="*/ 2147483646 h 256"/>
              <a:gd name="T4" fmla="*/ 2147483646 w 77"/>
              <a:gd name="T5" fmla="*/ 2147483646 h 256"/>
              <a:gd name="T6" fmla="*/ 2147483646 w 77"/>
              <a:gd name="T7" fmla="*/ 2147483646 h 256"/>
              <a:gd name="T8" fmla="*/ 2147483646 w 77"/>
              <a:gd name="T9" fmla="*/ 2147483646 h 256"/>
              <a:gd name="T10" fmla="*/ 2147483646 w 77"/>
              <a:gd name="T11" fmla="*/ 2147483646 h 256"/>
              <a:gd name="T12" fmla="*/ 2147483646 w 77"/>
              <a:gd name="T13" fmla="*/ 2147483646 h 256"/>
              <a:gd name="T14" fmla="*/ 2147483646 w 77"/>
              <a:gd name="T15" fmla="*/ 2147483646 h 256"/>
              <a:gd name="T16" fmla="*/ 2147483646 w 77"/>
              <a:gd name="T17" fmla="*/ 2147483646 h 256"/>
              <a:gd name="T18" fmla="*/ 2147483646 w 77"/>
              <a:gd name="T19" fmla="*/ 2147483646 h 256"/>
              <a:gd name="T20" fmla="*/ 2147483646 w 77"/>
              <a:gd name="T21" fmla="*/ 2147483646 h 256"/>
              <a:gd name="T22" fmla="*/ 2147483646 w 77"/>
              <a:gd name="T23" fmla="*/ 2147483646 h 256"/>
              <a:gd name="T24" fmla="*/ 2147483646 w 77"/>
              <a:gd name="T25" fmla="*/ 2147483646 h 256"/>
              <a:gd name="T26" fmla="*/ 0 w 77"/>
              <a:gd name="T27" fmla="*/ 2147483646 h 256"/>
              <a:gd name="T28" fmla="*/ 2147483646 w 77"/>
              <a:gd name="T29" fmla="*/ 2147483646 h 256"/>
              <a:gd name="T30" fmla="*/ 2147483646 w 77"/>
              <a:gd name="T31" fmla="*/ 2147483646 h 256"/>
              <a:gd name="T32" fmla="*/ 2147483646 w 77"/>
              <a:gd name="T33" fmla="*/ 2147483646 h 256"/>
              <a:gd name="T34" fmla="*/ 2147483646 w 77"/>
              <a:gd name="T35" fmla="*/ 2147483646 h 256"/>
              <a:gd name="T36" fmla="*/ 2147483646 w 77"/>
              <a:gd name="T37" fmla="*/ 2147483646 h 256"/>
              <a:gd name="T38" fmla="*/ 2147483646 w 77"/>
              <a:gd name="T39" fmla="*/ 2147483646 h 256"/>
              <a:gd name="T40" fmla="*/ 2147483646 w 77"/>
              <a:gd name="T41" fmla="*/ 2147483646 h 256"/>
              <a:gd name="T42" fmla="*/ 2147483646 w 77"/>
              <a:gd name="T43" fmla="*/ 2147483646 h 256"/>
              <a:gd name="T44" fmla="*/ 2147483646 w 77"/>
              <a:gd name="T45" fmla="*/ 2147483646 h 256"/>
              <a:gd name="T46" fmla="*/ 2147483646 w 77"/>
              <a:gd name="T47" fmla="*/ 2147483646 h 256"/>
              <a:gd name="T48" fmla="*/ 2147483646 w 77"/>
              <a:gd name="T49" fmla="*/ 0 h 256"/>
              <a:gd name="T50" fmla="*/ 2147483646 w 77"/>
              <a:gd name="T51" fmla="*/ 2147483646 h 2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77" h="256">
                <a:moveTo>
                  <a:pt x="51" y="6"/>
                </a:moveTo>
                <a:lnTo>
                  <a:pt x="47" y="25"/>
                </a:lnTo>
                <a:lnTo>
                  <a:pt x="76" y="27"/>
                </a:lnTo>
                <a:lnTo>
                  <a:pt x="65" y="61"/>
                </a:lnTo>
                <a:lnTo>
                  <a:pt x="66" y="87"/>
                </a:lnTo>
                <a:lnTo>
                  <a:pt x="73" y="110"/>
                </a:lnTo>
                <a:lnTo>
                  <a:pt x="61" y="133"/>
                </a:lnTo>
                <a:lnTo>
                  <a:pt x="57" y="157"/>
                </a:lnTo>
                <a:lnTo>
                  <a:pt x="51" y="181"/>
                </a:lnTo>
                <a:lnTo>
                  <a:pt x="42" y="197"/>
                </a:lnTo>
                <a:lnTo>
                  <a:pt x="32" y="213"/>
                </a:lnTo>
                <a:lnTo>
                  <a:pt x="20" y="230"/>
                </a:lnTo>
                <a:lnTo>
                  <a:pt x="13" y="241"/>
                </a:lnTo>
                <a:lnTo>
                  <a:pt x="0" y="255"/>
                </a:lnTo>
                <a:lnTo>
                  <a:pt x="8" y="230"/>
                </a:lnTo>
                <a:lnTo>
                  <a:pt x="24" y="212"/>
                </a:lnTo>
                <a:lnTo>
                  <a:pt x="21" y="192"/>
                </a:lnTo>
                <a:lnTo>
                  <a:pt x="36" y="167"/>
                </a:lnTo>
                <a:lnTo>
                  <a:pt x="44" y="137"/>
                </a:lnTo>
                <a:lnTo>
                  <a:pt x="40" y="108"/>
                </a:lnTo>
                <a:lnTo>
                  <a:pt x="43" y="85"/>
                </a:lnTo>
                <a:lnTo>
                  <a:pt x="40" y="68"/>
                </a:lnTo>
                <a:lnTo>
                  <a:pt x="19" y="36"/>
                </a:lnTo>
                <a:lnTo>
                  <a:pt x="6" y="3"/>
                </a:lnTo>
                <a:lnTo>
                  <a:pt x="50" y="0"/>
                </a:lnTo>
                <a:lnTo>
                  <a:pt x="51" y="6"/>
                </a:lnTo>
              </a:path>
            </a:pathLst>
          </a:custGeom>
          <a:gradFill rotWithShape="0">
            <a:gsLst>
              <a:gs pos="0">
                <a:srgbClr val="FFFFFF"/>
              </a:gs>
              <a:gs pos="50000">
                <a:srgbClr val="00CCFF"/>
              </a:gs>
              <a:gs pos="100000">
                <a:srgbClr val="FFFFFF"/>
              </a:gs>
            </a:gsLst>
            <a:lin ang="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34" name="Freeform 1034">
            <a:extLst>
              <a:ext uri="{FF2B5EF4-FFF2-40B4-BE49-F238E27FC236}">
                <a16:creationId xmlns:a16="http://schemas.microsoft.com/office/drawing/2014/main" id="{8E15F76B-3B56-F58F-5302-85B5B2E989B6}"/>
              </a:ext>
            </a:extLst>
          </p:cNvPr>
          <p:cNvSpPr>
            <a:spLocks/>
          </p:cNvSpPr>
          <p:nvPr/>
        </p:nvSpPr>
        <p:spPr bwMode="auto">
          <a:xfrm>
            <a:off x="3605213" y="19050"/>
            <a:ext cx="1951037" cy="411163"/>
          </a:xfrm>
          <a:custGeom>
            <a:avLst/>
            <a:gdLst>
              <a:gd name="T0" fmla="*/ 0 w 1229"/>
              <a:gd name="T1" fmla="*/ 2147483646 h 259"/>
              <a:gd name="T2" fmla="*/ 2147483646 w 1229"/>
              <a:gd name="T3" fmla="*/ 2147483646 h 259"/>
              <a:gd name="T4" fmla="*/ 2147483646 w 1229"/>
              <a:gd name="T5" fmla="*/ 2147483646 h 259"/>
              <a:gd name="T6" fmla="*/ 2147483646 w 1229"/>
              <a:gd name="T7" fmla="*/ 2147483646 h 259"/>
              <a:gd name="T8" fmla="*/ 2147483646 w 1229"/>
              <a:gd name="T9" fmla="*/ 2147483646 h 259"/>
              <a:gd name="T10" fmla="*/ 2147483646 w 1229"/>
              <a:gd name="T11" fmla="*/ 2147483646 h 259"/>
              <a:gd name="T12" fmla="*/ 2147483646 w 1229"/>
              <a:gd name="T13" fmla="*/ 2147483646 h 259"/>
              <a:gd name="T14" fmla="*/ 2147483646 w 1229"/>
              <a:gd name="T15" fmla="*/ 2147483646 h 259"/>
              <a:gd name="T16" fmla="*/ 2147483646 w 1229"/>
              <a:gd name="T17" fmla="*/ 2147483646 h 259"/>
              <a:gd name="T18" fmla="*/ 2147483646 w 1229"/>
              <a:gd name="T19" fmla="*/ 2147483646 h 259"/>
              <a:gd name="T20" fmla="*/ 2147483646 w 1229"/>
              <a:gd name="T21" fmla="*/ 2147483646 h 259"/>
              <a:gd name="T22" fmla="*/ 2147483646 w 1229"/>
              <a:gd name="T23" fmla="*/ 2147483646 h 259"/>
              <a:gd name="T24" fmla="*/ 2147483646 w 1229"/>
              <a:gd name="T25" fmla="*/ 2147483646 h 259"/>
              <a:gd name="T26" fmla="*/ 2147483646 w 1229"/>
              <a:gd name="T27" fmla="*/ 2147483646 h 259"/>
              <a:gd name="T28" fmla="*/ 2147483646 w 1229"/>
              <a:gd name="T29" fmla="*/ 2147483646 h 259"/>
              <a:gd name="T30" fmla="*/ 2147483646 w 1229"/>
              <a:gd name="T31" fmla="*/ 2147483646 h 259"/>
              <a:gd name="T32" fmla="*/ 2147483646 w 1229"/>
              <a:gd name="T33" fmla="*/ 2147483646 h 259"/>
              <a:gd name="T34" fmla="*/ 2147483646 w 1229"/>
              <a:gd name="T35" fmla="*/ 2147483646 h 259"/>
              <a:gd name="T36" fmla="*/ 2147483646 w 1229"/>
              <a:gd name="T37" fmla="*/ 2147483646 h 259"/>
              <a:gd name="T38" fmla="*/ 2147483646 w 1229"/>
              <a:gd name="T39" fmla="*/ 2147483646 h 259"/>
              <a:gd name="T40" fmla="*/ 2147483646 w 1229"/>
              <a:gd name="T41" fmla="*/ 2147483646 h 259"/>
              <a:gd name="T42" fmla="*/ 2147483646 w 1229"/>
              <a:gd name="T43" fmla="*/ 2147483646 h 259"/>
              <a:gd name="T44" fmla="*/ 2147483646 w 1229"/>
              <a:gd name="T45" fmla="*/ 2147483646 h 259"/>
              <a:gd name="T46" fmla="*/ 2147483646 w 1229"/>
              <a:gd name="T47" fmla="*/ 2147483646 h 259"/>
              <a:gd name="T48" fmla="*/ 2147483646 w 1229"/>
              <a:gd name="T49" fmla="*/ 2147483646 h 259"/>
              <a:gd name="T50" fmla="*/ 2147483646 w 1229"/>
              <a:gd name="T51" fmla="*/ 2147483646 h 259"/>
              <a:gd name="T52" fmla="*/ 2147483646 w 1229"/>
              <a:gd name="T53" fmla="*/ 2147483646 h 259"/>
              <a:gd name="T54" fmla="*/ 2147483646 w 1229"/>
              <a:gd name="T55" fmla="*/ 2147483646 h 259"/>
              <a:gd name="T56" fmla="*/ 2147483646 w 1229"/>
              <a:gd name="T57" fmla="*/ 2147483646 h 259"/>
              <a:gd name="T58" fmla="*/ 2147483646 w 1229"/>
              <a:gd name="T59" fmla="*/ 2147483646 h 259"/>
              <a:gd name="T60" fmla="*/ 2147483646 w 1229"/>
              <a:gd name="T61" fmla="*/ 2147483646 h 259"/>
              <a:gd name="T62" fmla="*/ 2147483646 w 1229"/>
              <a:gd name="T63" fmla="*/ 2147483646 h 259"/>
              <a:gd name="T64" fmla="*/ 2147483646 w 1229"/>
              <a:gd name="T65" fmla="*/ 2147483646 h 259"/>
              <a:gd name="T66" fmla="*/ 2147483646 w 1229"/>
              <a:gd name="T67" fmla="*/ 2147483646 h 259"/>
              <a:gd name="T68" fmla="*/ 2147483646 w 1229"/>
              <a:gd name="T69" fmla="*/ 2147483646 h 259"/>
              <a:gd name="T70" fmla="*/ 2147483646 w 1229"/>
              <a:gd name="T71" fmla="*/ 2147483646 h 259"/>
              <a:gd name="T72" fmla="*/ 2147483646 w 1229"/>
              <a:gd name="T73" fmla="*/ 2147483646 h 259"/>
              <a:gd name="T74" fmla="*/ 2147483646 w 1229"/>
              <a:gd name="T75" fmla="*/ 2147483646 h 259"/>
              <a:gd name="T76" fmla="*/ 2147483646 w 1229"/>
              <a:gd name="T77" fmla="*/ 2147483646 h 259"/>
              <a:gd name="T78" fmla="*/ 2147483646 w 1229"/>
              <a:gd name="T79" fmla="*/ 2147483646 h 259"/>
              <a:gd name="T80" fmla="*/ 2147483646 w 1229"/>
              <a:gd name="T81" fmla="*/ 2147483646 h 259"/>
              <a:gd name="T82" fmla="*/ 2147483646 w 1229"/>
              <a:gd name="T83" fmla="*/ 2147483646 h 259"/>
              <a:gd name="T84" fmla="*/ 2147483646 w 1229"/>
              <a:gd name="T85" fmla="*/ 2147483646 h 259"/>
              <a:gd name="T86" fmla="*/ 2147483646 w 1229"/>
              <a:gd name="T87" fmla="*/ 2147483646 h 259"/>
              <a:gd name="T88" fmla="*/ 2147483646 w 1229"/>
              <a:gd name="T89" fmla="*/ 2147483646 h 259"/>
              <a:gd name="T90" fmla="*/ 2147483646 w 1229"/>
              <a:gd name="T91" fmla="*/ 2147483646 h 259"/>
              <a:gd name="T92" fmla="*/ 2147483646 w 1229"/>
              <a:gd name="T93" fmla="*/ 2147483646 h 259"/>
              <a:gd name="T94" fmla="*/ 2147483646 w 1229"/>
              <a:gd name="T95" fmla="*/ 2147483646 h 259"/>
              <a:gd name="T96" fmla="*/ 2147483646 w 1229"/>
              <a:gd name="T97" fmla="*/ 2147483646 h 259"/>
              <a:gd name="T98" fmla="*/ 2147483646 w 1229"/>
              <a:gd name="T99" fmla="*/ 2147483646 h 259"/>
              <a:gd name="T100" fmla="*/ 2147483646 w 1229"/>
              <a:gd name="T101" fmla="*/ 2147483646 h 259"/>
              <a:gd name="T102" fmla="*/ 2147483646 w 1229"/>
              <a:gd name="T103" fmla="*/ 2147483646 h 259"/>
              <a:gd name="T104" fmla="*/ 2147483646 w 1229"/>
              <a:gd name="T105" fmla="*/ 2147483646 h 259"/>
              <a:gd name="T106" fmla="*/ 2147483646 w 1229"/>
              <a:gd name="T107" fmla="*/ 2147483646 h 259"/>
              <a:gd name="T108" fmla="*/ 2147483646 w 1229"/>
              <a:gd name="T109" fmla="*/ 2147483646 h 259"/>
              <a:gd name="T110" fmla="*/ 2147483646 w 1229"/>
              <a:gd name="T111" fmla="*/ 2147483646 h 259"/>
              <a:gd name="T112" fmla="*/ 2147483646 w 1229"/>
              <a:gd name="T113" fmla="*/ 2147483646 h 259"/>
              <a:gd name="T114" fmla="*/ 2147483646 w 1229"/>
              <a:gd name="T115" fmla="*/ 2147483646 h 259"/>
              <a:gd name="T116" fmla="*/ 2147483646 w 1229"/>
              <a:gd name="T117" fmla="*/ 2147483646 h 259"/>
              <a:gd name="T118" fmla="*/ 2147483646 w 1229"/>
              <a:gd name="T119" fmla="*/ 2147483646 h 259"/>
              <a:gd name="T120" fmla="*/ 2147483646 w 1229"/>
              <a:gd name="T121" fmla="*/ 2147483646 h 259"/>
              <a:gd name="T122" fmla="*/ 2147483646 w 1229"/>
              <a:gd name="T123" fmla="*/ 2147483646 h 259"/>
              <a:gd name="T124" fmla="*/ 0 w 1229"/>
              <a:gd name="T125" fmla="*/ 2147483646 h 2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29" h="259">
                <a:moveTo>
                  <a:pt x="0" y="175"/>
                </a:moveTo>
                <a:lnTo>
                  <a:pt x="0" y="219"/>
                </a:lnTo>
                <a:lnTo>
                  <a:pt x="0" y="259"/>
                </a:lnTo>
                <a:lnTo>
                  <a:pt x="3" y="226"/>
                </a:lnTo>
                <a:lnTo>
                  <a:pt x="4" y="201"/>
                </a:lnTo>
                <a:lnTo>
                  <a:pt x="5" y="154"/>
                </a:lnTo>
                <a:lnTo>
                  <a:pt x="8" y="132"/>
                </a:lnTo>
                <a:lnTo>
                  <a:pt x="16" y="124"/>
                </a:lnTo>
                <a:lnTo>
                  <a:pt x="23" y="130"/>
                </a:lnTo>
                <a:lnTo>
                  <a:pt x="33" y="131"/>
                </a:lnTo>
                <a:lnTo>
                  <a:pt x="47" y="138"/>
                </a:lnTo>
                <a:lnTo>
                  <a:pt x="56" y="146"/>
                </a:lnTo>
                <a:lnTo>
                  <a:pt x="66" y="146"/>
                </a:lnTo>
                <a:lnTo>
                  <a:pt x="75" y="141"/>
                </a:lnTo>
                <a:lnTo>
                  <a:pt x="85" y="128"/>
                </a:lnTo>
                <a:lnTo>
                  <a:pt x="93" y="129"/>
                </a:lnTo>
                <a:lnTo>
                  <a:pt x="108" y="139"/>
                </a:lnTo>
                <a:lnTo>
                  <a:pt x="117" y="144"/>
                </a:lnTo>
                <a:lnTo>
                  <a:pt x="126" y="149"/>
                </a:lnTo>
                <a:lnTo>
                  <a:pt x="136" y="151"/>
                </a:lnTo>
                <a:lnTo>
                  <a:pt x="152" y="144"/>
                </a:lnTo>
                <a:lnTo>
                  <a:pt x="171" y="158"/>
                </a:lnTo>
                <a:lnTo>
                  <a:pt x="185" y="151"/>
                </a:lnTo>
                <a:lnTo>
                  <a:pt x="208" y="138"/>
                </a:lnTo>
                <a:lnTo>
                  <a:pt x="222" y="138"/>
                </a:lnTo>
                <a:lnTo>
                  <a:pt x="238" y="127"/>
                </a:lnTo>
                <a:lnTo>
                  <a:pt x="249" y="122"/>
                </a:lnTo>
                <a:lnTo>
                  <a:pt x="265" y="136"/>
                </a:lnTo>
                <a:lnTo>
                  <a:pt x="278" y="132"/>
                </a:lnTo>
                <a:lnTo>
                  <a:pt x="289" y="138"/>
                </a:lnTo>
                <a:lnTo>
                  <a:pt x="296" y="138"/>
                </a:lnTo>
                <a:lnTo>
                  <a:pt x="305" y="138"/>
                </a:lnTo>
                <a:lnTo>
                  <a:pt x="312" y="143"/>
                </a:lnTo>
                <a:lnTo>
                  <a:pt x="323" y="138"/>
                </a:lnTo>
                <a:lnTo>
                  <a:pt x="331" y="124"/>
                </a:lnTo>
                <a:lnTo>
                  <a:pt x="362" y="137"/>
                </a:lnTo>
                <a:lnTo>
                  <a:pt x="376" y="152"/>
                </a:lnTo>
                <a:lnTo>
                  <a:pt x="382" y="176"/>
                </a:lnTo>
                <a:lnTo>
                  <a:pt x="449" y="121"/>
                </a:lnTo>
                <a:lnTo>
                  <a:pt x="465" y="101"/>
                </a:lnTo>
                <a:lnTo>
                  <a:pt x="481" y="91"/>
                </a:lnTo>
                <a:lnTo>
                  <a:pt x="499" y="83"/>
                </a:lnTo>
                <a:lnTo>
                  <a:pt x="496" y="98"/>
                </a:lnTo>
                <a:lnTo>
                  <a:pt x="476" y="123"/>
                </a:lnTo>
                <a:lnTo>
                  <a:pt x="489" y="119"/>
                </a:lnTo>
                <a:lnTo>
                  <a:pt x="508" y="110"/>
                </a:lnTo>
                <a:lnTo>
                  <a:pt x="522" y="116"/>
                </a:lnTo>
                <a:lnTo>
                  <a:pt x="531" y="132"/>
                </a:lnTo>
                <a:lnTo>
                  <a:pt x="526" y="146"/>
                </a:lnTo>
                <a:lnTo>
                  <a:pt x="544" y="148"/>
                </a:lnTo>
                <a:lnTo>
                  <a:pt x="559" y="158"/>
                </a:lnTo>
                <a:lnTo>
                  <a:pt x="565" y="170"/>
                </a:lnTo>
                <a:lnTo>
                  <a:pt x="578" y="167"/>
                </a:lnTo>
                <a:lnTo>
                  <a:pt x="586" y="178"/>
                </a:lnTo>
                <a:lnTo>
                  <a:pt x="598" y="196"/>
                </a:lnTo>
                <a:lnTo>
                  <a:pt x="608" y="193"/>
                </a:lnTo>
                <a:lnTo>
                  <a:pt x="602" y="178"/>
                </a:lnTo>
                <a:lnTo>
                  <a:pt x="598" y="162"/>
                </a:lnTo>
                <a:lnTo>
                  <a:pt x="590" y="156"/>
                </a:lnTo>
                <a:lnTo>
                  <a:pt x="581" y="145"/>
                </a:lnTo>
                <a:lnTo>
                  <a:pt x="586" y="122"/>
                </a:lnTo>
                <a:lnTo>
                  <a:pt x="579" y="106"/>
                </a:lnTo>
                <a:lnTo>
                  <a:pt x="561" y="103"/>
                </a:lnTo>
                <a:lnTo>
                  <a:pt x="566" y="91"/>
                </a:lnTo>
                <a:lnTo>
                  <a:pt x="578" y="81"/>
                </a:lnTo>
                <a:lnTo>
                  <a:pt x="547" y="82"/>
                </a:lnTo>
                <a:lnTo>
                  <a:pt x="561" y="75"/>
                </a:lnTo>
                <a:lnTo>
                  <a:pt x="587" y="64"/>
                </a:lnTo>
                <a:lnTo>
                  <a:pt x="574" y="62"/>
                </a:lnTo>
                <a:lnTo>
                  <a:pt x="540" y="71"/>
                </a:lnTo>
                <a:lnTo>
                  <a:pt x="524" y="65"/>
                </a:lnTo>
                <a:lnTo>
                  <a:pt x="535" y="56"/>
                </a:lnTo>
                <a:lnTo>
                  <a:pt x="559" y="53"/>
                </a:lnTo>
                <a:lnTo>
                  <a:pt x="579" y="50"/>
                </a:lnTo>
                <a:lnTo>
                  <a:pt x="600" y="42"/>
                </a:lnTo>
                <a:lnTo>
                  <a:pt x="635" y="37"/>
                </a:lnTo>
                <a:lnTo>
                  <a:pt x="660" y="41"/>
                </a:lnTo>
                <a:lnTo>
                  <a:pt x="676" y="55"/>
                </a:lnTo>
                <a:lnTo>
                  <a:pt x="692" y="63"/>
                </a:lnTo>
                <a:lnTo>
                  <a:pt x="704" y="57"/>
                </a:lnTo>
                <a:lnTo>
                  <a:pt x="721" y="60"/>
                </a:lnTo>
                <a:lnTo>
                  <a:pt x="741" y="72"/>
                </a:lnTo>
                <a:lnTo>
                  <a:pt x="758" y="88"/>
                </a:lnTo>
                <a:lnTo>
                  <a:pt x="773" y="108"/>
                </a:lnTo>
                <a:lnTo>
                  <a:pt x="797" y="115"/>
                </a:lnTo>
                <a:lnTo>
                  <a:pt x="816" y="128"/>
                </a:lnTo>
                <a:lnTo>
                  <a:pt x="828" y="139"/>
                </a:lnTo>
                <a:lnTo>
                  <a:pt x="846" y="151"/>
                </a:lnTo>
                <a:lnTo>
                  <a:pt x="866" y="147"/>
                </a:lnTo>
                <a:lnTo>
                  <a:pt x="879" y="141"/>
                </a:lnTo>
                <a:lnTo>
                  <a:pt x="904" y="141"/>
                </a:lnTo>
                <a:lnTo>
                  <a:pt x="917" y="126"/>
                </a:lnTo>
                <a:lnTo>
                  <a:pt x="928" y="128"/>
                </a:lnTo>
                <a:lnTo>
                  <a:pt x="936" y="128"/>
                </a:lnTo>
                <a:lnTo>
                  <a:pt x="946" y="134"/>
                </a:lnTo>
                <a:lnTo>
                  <a:pt x="957" y="139"/>
                </a:lnTo>
                <a:lnTo>
                  <a:pt x="965" y="129"/>
                </a:lnTo>
                <a:lnTo>
                  <a:pt x="974" y="126"/>
                </a:lnTo>
                <a:lnTo>
                  <a:pt x="981" y="130"/>
                </a:lnTo>
                <a:lnTo>
                  <a:pt x="989" y="124"/>
                </a:lnTo>
                <a:lnTo>
                  <a:pt x="1005" y="132"/>
                </a:lnTo>
                <a:lnTo>
                  <a:pt x="1015" y="146"/>
                </a:lnTo>
                <a:lnTo>
                  <a:pt x="1025" y="147"/>
                </a:lnTo>
                <a:lnTo>
                  <a:pt x="1032" y="149"/>
                </a:lnTo>
                <a:lnTo>
                  <a:pt x="1041" y="144"/>
                </a:lnTo>
                <a:lnTo>
                  <a:pt x="1048" y="138"/>
                </a:lnTo>
                <a:lnTo>
                  <a:pt x="1054" y="136"/>
                </a:lnTo>
                <a:lnTo>
                  <a:pt x="1063" y="130"/>
                </a:lnTo>
                <a:lnTo>
                  <a:pt x="1074" y="130"/>
                </a:lnTo>
                <a:lnTo>
                  <a:pt x="1084" y="139"/>
                </a:lnTo>
                <a:lnTo>
                  <a:pt x="1099" y="146"/>
                </a:lnTo>
                <a:lnTo>
                  <a:pt x="1112" y="139"/>
                </a:lnTo>
                <a:lnTo>
                  <a:pt x="1119" y="136"/>
                </a:lnTo>
                <a:lnTo>
                  <a:pt x="1128" y="139"/>
                </a:lnTo>
                <a:lnTo>
                  <a:pt x="1135" y="141"/>
                </a:lnTo>
                <a:lnTo>
                  <a:pt x="1144" y="149"/>
                </a:lnTo>
                <a:lnTo>
                  <a:pt x="1154" y="149"/>
                </a:lnTo>
                <a:lnTo>
                  <a:pt x="1166" y="146"/>
                </a:lnTo>
                <a:lnTo>
                  <a:pt x="1180" y="143"/>
                </a:lnTo>
                <a:lnTo>
                  <a:pt x="1197" y="138"/>
                </a:lnTo>
                <a:lnTo>
                  <a:pt x="1209" y="143"/>
                </a:lnTo>
                <a:lnTo>
                  <a:pt x="1216" y="150"/>
                </a:lnTo>
                <a:lnTo>
                  <a:pt x="1221" y="165"/>
                </a:lnTo>
                <a:lnTo>
                  <a:pt x="1225" y="189"/>
                </a:lnTo>
                <a:lnTo>
                  <a:pt x="1229" y="222"/>
                </a:lnTo>
                <a:lnTo>
                  <a:pt x="1229" y="154"/>
                </a:lnTo>
                <a:lnTo>
                  <a:pt x="1229" y="137"/>
                </a:lnTo>
                <a:lnTo>
                  <a:pt x="1227" y="126"/>
                </a:lnTo>
                <a:lnTo>
                  <a:pt x="1224" y="112"/>
                </a:lnTo>
                <a:lnTo>
                  <a:pt x="1218" y="100"/>
                </a:lnTo>
                <a:lnTo>
                  <a:pt x="1205" y="95"/>
                </a:lnTo>
                <a:lnTo>
                  <a:pt x="1187" y="93"/>
                </a:lnTo>
                <a:lnTo>
                  <a:pt x="1172" y="95"/>
                </a:lnTo>
                <a:lnTo>
                  <a:pt x="1156" y="91"/>
                </a:lnTo>
                <a:lnTo>
                  <a:pt x="1140" y="101"/>
                </a:lnTo>
                <a:lnTo>
                  <a:pt x="1124" y="96"/>
                </a:lnTo>
                <a:lnTo>
                  <a:pt x="1110" y="93"/>
                </a:lnTo>
                <a:lnTo>
                  <a:pt x="1099" y="93"/>
                </a:lnTo>
                <a:lnTo>
                  <a:pt x="1071" y="96"/>
                </a:lnTo>
                <a:lnTo>
                  <a:pt x="1056" y="98"/>
                </a:lnTo>
                <a:lnTo>
                  <a:pt x="1040" y="95"/>
                </a:lnTo>
                <a:lnTo>
                  <a:pt x="1024" y="99"/>
                </a:lnTo>
                <a:lnTo>
                  <a:pt x="1004" y="95"/>
                </a:lnTo>
                <a:lnTo>
                  <a:pt x="996" y="93"/>
                </a:lnTo>
                <a:lnTo>
                  <a:pt x="981" y="93"/>
                </a:lnTo>
                <a:lnTo>
                  <a:pt x="966" y="91"/>
                </a:lnTo>
                <a:lnTo>
                  <a:pt x="955" y="96"/>
                </a:lnTo>
                <a:lnTo>
                  <a:pt x="946" y="95"/>
                </a:lnTo>
                <a:lnTo>
                  <a:pt x="926" y="93"/>
                </a:lnTo>
                <a:lnTo>
                  <a:pt x="909" y="96"/>
                </a:lnTo>
                <a:lnTo>
                  <a:pt x="894" y="96"/>
                </a:lnTo>
                <a:lnTo>
                  <a:pt x="876" y="91"/>
                </a:lnTo>
                <a:lnTo>
                  <a:pt x="861" y="97"/>
                </a:lnTo>
                <a:lnTo>
                  <a:pt x="849" y="93"/>
                </a:lnTo>
                <a:lnTo>
                  <a:pt x="838" y="99"/>
                </a:lnTo>
                <a:lnTo>
                  <a:pt x="826" y="96"/>
                </a:lnTo>
                <a:lnTo>
                  <a:pt x="812" y="93"/>
                </a:lnTo>
                <a:lnTo>
                  <a:pt x="804" y="88"/>
                </a:lnTo>
                <a:lnTo>
                  <a:pt x="785" y="69"/>
                </a:lnTo>
                <a:lnTo>
                  <a:pt x="764" y="52"/>
                </a:lnTo>
                <a:lnTo>
                  <a:pt x="745" y="40"/>
                </a:lnTo>
                <a:lnTo>
                  <a:pt x="727" y="30"/>
                </a:lnTo>
                <a:lnTo>
                  <a:pt x="700" y="17"/>
                </a:lnTo>
                <a:lnTo>
                  <a:pt x="672" y="8"/>
                </a:lnTo>
                <a:lnTo>
                  <a:pt x="644" y="2"/>
                </a:lnTo>
                <a:lnTo>
                  <a:pt x="617" y="0"/>
                </a:lnTo>
                <a:lnTo>
                  <a:pt x="591" y="2"/>
                </a:lnTo>
                <a:lnTo>
                  <a:pt x="560" y="8"/>
                </a:lnTo>
                <a:lnTo>
                  <a:pt x="528" y="17"/>
                </a:lnTo>
                <a:lnTo>
                  <a:pt x="500" y="29"/>
                </a:lnTo>
                <a:lnTo>
                  <a:pt x="474" y="45"/>
                </a:lnTo>
                <a:lnTo>
                  <a:pt x="452" y="63"/>
                </a:lnTo>
                <a:lnTo>
                  <a:pt x="426" y="87"/>
                </a:lnTo>
                <a:lnTo>
                  <a:pt x="399" y="95"/>
                </a:lnTo>
                <a:lnTo>
                  <a:pt x="376" y="99"/>
                </a:lnTo>
                <a:lnTo>
                  <a:pt x="352" y="101"/>
                </a:lnTo>
                <a:lnTo>
                  <a:pt x="328" y="97"/>
                </a:lnTo>
                <a:lnTo>
                  <a:pt x="309" y="97"/>
                </a:lnTo>
                <a:lnTo>
                  <a:pt x="249" y="97"/>
                </a:lnTo>
                <a:lnTo>
                  <a:pt x="231" y="96"/>
                </a:lnTo>
                <a:lnTo>
                  <a:pt x="180" y="99"/>
                </a:lnTo>
                <a:lnTo>
                  <a:pt x="148" y="97"/>
                </a:lnTo>
                <a:lnTo>
                  <a:pt x="109" y="93"/>
                </a:lnTo>
                <a:lnTo>
                  <a:pt x="61" y="95"/>
                </a:lnTo>
                <a:lnTo>
                  <a:pt x="32" y="95"/>
                </a:lnTo>
                <a:lnTo>
                  <a:pt x="19" y="96"/>
                </a:lnTo>
                <a:lnTo>
                  <a:pt x="10" y="101"/>
                </a:lnTo>
                <a:lnTo>
                  <a:pt x="2" y="113"/>
                </a:lnTo>
                <a:lnTo>
                  <a:pt x="0" y="132"/>
                </a:lnTo>
                <a:lnTo>
                  <a:pt x="0" y="152"/>
                </a:lnTo>
                <a:lnTo>
                  <a:pt x="0" y="175"/>
                </a:lnTo>
              </a:path>
            </a:pathLst>
          </a:custGeom>
          <a:solidFill>
            <a:srgbClr val="FFFFFF"/>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35" name="Freeform 1035">
            <a:extLst>
              <a:ext uri="{FF2B5EF4-FFF2-40B4-BE49-F238E27FC236}">
                <a16:creationId xmlns:a16="http://schemas.microsoft.com/office/drawing/2014/main" id="{478A9C57-BFD1-D25D-BC0C-213F983A2CDB}"/>
              </a:ext>
            </a:extLst>
          </p:cNvPr>
          <p:cNvSpPr>
            <a:spLocks/>
          </p:cNvSpPr>
          <p:nvPr/>
        </p:nvSpPr>
        <p:spPr bwMode="auto">
          <a:xfrm>
            <a:off x="4191000" y="234950"/>
            <a:ext cx="90488" cy="400050"/>
          </a:xfrm>
          <a:custGeom>
            <a:avLst/>
            <a:gdLst>
              <a:gd name="T0" fmla="*/ 2147483646 w 57"/>
              <a:gd name="T1" fmla="*/ 2147483646 h 252"/>
              <a:gd name="T2" fmla="*/ 2147483646 w 57"/>
              <a:gd name="T3" fmla="*/ 2147483646 h 252"/>
              <a:gd name="T4" fmla="*/ 2147483646 w 57"/>
              <a:gd name="T5" fmla="*/ 2147483646 h 252"/>
              <a:gd name="T6" fmla="*/ 2147483646 w 57"/>
              <a:gd name="T7" fmla="*/ 2147483646 h 252"/>
              <a:gd name="T8" fmla="*/ 2147483646 w 57"/>
              <a:gd name="T9" fmla="*/ 2147483646 h 252"/>
              <a:gd name="T10" fmla="*/ 0 w 57"/>
              <a:gd name="T11" fmla="*/ 2147483646 h 252"/>
              <a:gd name="T12" fmla="*/ 2147483646 w 57"/>
              <a:gd name="T13" fmla="*/ 2147483646 h 252"/>
              <a:gd name="T14" fmla="*/ 2147483646 w 57"/>
              <a:gd name="T15" fmla="*/ 2147483646 h 252"/>
              <a:gd name="T16" fmla="*/ 2147483646 w 57"/>
              <a:gd name="T17" fmla="*/ 2147483646 h 252"/>
              <a:gd name="T18" fmla="*/ 2147483646 w 57"/>
              <a:gd name="T19" fmla="*/ 2147483646 h 252"/>
              <a:gd name="T20" fmla="*/ 2147483646 w 57"/>
              <a:gd name="T21" fmla="*/ 2147483646 h 252"/>
              <a:gd name="T22" fmla="*/ 2147483646 w 57"/>
              <a:gd name="T23" fmla="*/ 2147483646 h 252"/>
              <a:gd name="T24" fmla="*/ 2147483646 w 57"/>
              <a:gd name="T25" fmla="*/ 2147483646 h 252"/>
              <a:gd name="T26" fmla="*/ 2147483646 w 57"/>
              <a:gd name="T27" fmla="*/ 2147483646 h 252"/>
              <a:gd name="T28" fmla="*/ 2147483646 w 57"/>
              <a:gd name="T29" fmla="*/ 2147483646 h 252"/>
              <a:gd name="T30" fmla="*/ 2147483646 w 57"/>
              <a:gd name="T31" fmla="*/ 2147483646 h 252"/>
              <a:gd name="T32" fmla="*/ 2147483646 w 57"/>
              <a:gd name="T33" fmla="*/ 2147483646 h 252"/>
              <a:gd name="T34" fmla="*/ 2147483646 w 57"/>
              <a:gd name="T35" fmla="*/ 2147483646 h 252"/>
              <a:gd name="T36" fmla="*/ 2147483646 w 57"/>
              <a:gd name="T37" fmla="*/ 2147483646 h 252"/>
              <a:gd name="T38" fmla="*/ 2147483646 w 57"/>
              <a:gd name="T39" fmla="*/ 2147483646 h 252"/>
              <a:gd name="T40" fmla="*/ 2147483646 w 57"/>
              <a:gd name="T41" fmla="*/ 2147483646 h 252"/>
              <a:gd name="T42" fmla="*/ 2147483646 w 57"/>
              <a:gd name="T43" fmla="*/ 2147483646 h 252"/>
              <a:gd name="T44" fmla="*/ 2147483646 w 57"/>
              <a:gd name="T45" fmla="*/ 0 h 252"/>
              <a:gd name="T46" fmla="*/ 2147483646 w 57"/>
              <a:gd name="T47" fmla="*/ 2147483646 h 25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 h="252">
                <a:moveTo>
                  <a:pt x="13" y="6"/>
                </a:moveTo>
                <a:lnTo>
                  <a:pt x="17" y="25"/>
                </a:lnTo>
                <a:lnTo>
                  <a:pt x="13" y="34"/>
                </a:lnTo>
                <a:lnTo>
                  <a:pt x="6" y="62"/>
                </a:lnTo>
                <a:lnTo>
                  <a:pt x="1" y="86"/>
                </a:lnTo>
                <a:lnTo>
                  <a:pt x="0" y="108"/>
                </a:lnTo>
                <a:lnTo>
                  <a:pt x="5" y="135"/>
                </a:lnTo>
                <a:lnTo>
                  <a:pt x="8" y="160"/>
                </a:lnTo>
                <a:lnTo>
                  <a:pt x="13" y="184"/>
                </a:lnTo>
                <a:lnTo>
                  <a:pt x="27" y="200"/>
                </a:lnTo>
                <a:lnTo>
                  <a:pt x="32" y="217"/>
                </a:lnTo>
                <a:lnTo>
                  <a:pt x="45" y="234"/>
                </a:lnTo>
                <a:lnTo>
                  <a:pt x="56" y="251"/>
                </a:lnTo>
                <a:lnTo>
                  <a:pt x="51" y="235"/>
                </a:lnTo>
                <a:lnTo>
                  <a:pt x="40" y="216"/>
                </a:lnTo>
                <a:lnTo>
                  <a:pt x="43" y="196"/>
                </a:lnTo>
                <a:lnTo>
                  <a:pt x="28" y="170"/>
                </a:lnTo>
                <a:lnTo>
                  <a:pt x="15" y="140"/>
                </a:lnTo>
                <a:lnTo>
                  <a:pt x="12" y="94"/>
                </a:lnTo>
                <a:lnTo>
                  <a:pt x="17" y="64"/>
                </a:lnTo>
                <a:lnTo>
                  <a:pt x="25" y="34"/>
                </a:lnTo>
                <a:lnTo>
                  <a:pt x="27" y="12"/>
                </a:lnTo>
                <a:lnTo>
                  <a:pt x="15" y="0"/>
                </a:lnTo>
                <a:lnTo>
                  <a:pt x="13" y="6"/>
                </a:lnTo>
              </a:path>
            </a:pathLst>
          </a:custGeom>
          <a:solidFill>
            <a:srgbClr val="FFFFFF"/>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1036" name="Group 1036">
            <a:extLst>
              <a:ext uri="{FF2B5EF4-FFF2-40B4-BE49-F238E27FC236}">
                <a16:creationId xmlns:a16="http://schemas.microsoft.com/office/drawing/2014/main" id="{D3439A32-BA90-E4AB-3344-6C23C184F65F}"/>
              </a:ext>
            </a:extLst>
          </p:cNvPr>
          <p:cNvGrpSpPr>
            <a:grpSpLocks/>
          </p:cNvGrpSpPr>
          <p:nvPr/>
        </p:nvGrpSpPr>
        <p:grpSpPr bwMode="auto">
          <a:xfrm>
            <a:off x="63500" y="153988"/>
            <a:ext cx="3435350" cy="520700"/>
            <a:chOff x="40" y="97"/>
            <a:chExt cx="2164" cy="328"/>
          </a:xfrm>
        </p:grpSpPr>
        <p:sp>
          <p:nvSpPr>
            <p:cNvPr id="1046" name="Freeform 1037">
              <a:extLst>
                <a:ext uri="{FF2B5EF4-FFF2-40B4-BE49-F238E27FC236}">
                  <a16:creationId xmlns:a16="http://schemas.microsoft.com/office/drawing/2014/main" id="{9F81FD50-EFCF-457B-8DC2-3425E593B69F}"/>
                </a:ext>
              </a:extLst>
            </p:cNvPr>
            <p:cNvSpPr>
              <a:spLocks/>
            </p:cNvSpPr>
            <p:nvPr/>
          </p:nvSpPr>
          <p:spPr bwMode="auto">
            <a:xfrm>
              <a:off x="40" y="97"/>
              <a:ext cx="2164" cy="267"/>
            </a:xfrm>
            <a:custGeom>
              <a:avLst/>
              <a:gdLst>
                <a:gd name="T0" fmla="*/ 29 w 2164"/>
                <a:gd name="T1" fmla="*/ 3 h 267"/>
                <a:gd name="T2" fmla="*/ 46 w 2164"/>
                <a:gd name="T3" fmla="*/ 0 h 267"/>
                <a:gd name="T4" fmla="*/ 2096 w 2164"/>
                <a:gd name="T5" fmla="*/ 0 h 267"/>
                <a:gd name="T6" fmla="*/ 2120 w 2164"/>
                <a:gd name="T7" fmla="*/ 2 h 267"/>
                <a:gd name="T8" fmla="*/ 2137 w 2164"/>
                <a:gd name="T9" fmla="*/ 9 h 267"/>
                <a:gd name="T10" fmla="*/ 2152 w 2164"/>
                <a:gd name="T11" fmla="*/ 26 h 267"/>
                <a:gd name="T12" fmla="*/ 2160 w 2164"/>
                <a:gd name="T13" fmla="*/ 46 h 267"/>
                <a:gd name="T14" fmla="*/ 2163 w 2164"/>
                <a:gd name="T15" fmla="*/ 69 h 267"/>
                <a:gd name="T16" fmla="*/ 2163 w 2164"/>
                <a:gd name="T17" fmla="*/ 266 h 267"/>
                <a:gd name="T18" fmla="*/ 81 w 2164"/>
                <a:gd name="T19" fmla="*/ 266 h 267"/>
                <a:gd name="T20" fmla="*/ 0 w 2164"/>
                <a:gd name="T21" fmla="*/ 266 h 267"/>
                <a:gd name="T22" fmla="*/ 0 w 2164"/>
                <a:gd name="T23" fmla="*/ 82 h 267"/>
                <a:gd name="T24" fmla="*/ 1 w 2164"/>
                <a:gd name="T25" fmla="*/ 55 h 267"/>
                <a:gd name="T26" fmla="*/ 9 w 2164"/>
                <a:gd name="T27" fmla="*/ 29 h 267"/>
                <a:gd name="T28" fmla="*/ 16 w 2164"/>
                <a:gd name="T29" fmla="*/ 15 h 267"/>
                <a:gd name="T30" fmla="*/ 29 w 2164"/>
                <a:gd name="T31" fmla="*/ 3 h 26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64" h="267">
                  <a:moveTo>
                    <a:pt x="29" y="3"/>
                  </a:moveTo>
                  <a:lnTo>
                    <a:pt x="46" y="0"/>
                  </a:lnTo>
                  <a:lnTo>
                    <a:pt x="2096" y="0"/>
                  </a:lnTo>
                  <a:lnTo>
                    <a:pt x="2120" y="2"/>
                  </a:lnTo>
                  <a:lnTo>
                    <a:pt x="2137" y="9"/>
                  </a:lnTo>
                  <a:lnTo>
                    <a:pt x="2152" y="26"/>
                  </a:lnTo>
                  <a:lnTo>
                    <a:pt x="2160" y="46"/>
                  </a:lnTo>
                  <a:lnTo>
                    <a:pt x="2163" y="69"/>
                  </a:lnTo>
                  <a:lnTo>
                    <a:pt x="2163" y="266"/>
                  </a:lnTo>
                  <a:lnTo>
                    <a:pt x="81" y="266"/>
                  </a:lnTo>
                  <a:lnTo>
                    <a:pt x="0" y="266"/>
                  </a:lnTo>
                  <a:lnTo>
                    <a:pt x="0" y="82"/>
                  </a:lnTo>
                  <a:lnTo>
                    <a:pt x="1" y="55"/>
                  </a:lnTo>
                  <a:lnTo>
                    <a:pt x="9" y="29"/>
                  </a:lnTo>
                  <a:lnTo>
                    <a:pt x="16" y="15"/>
                  </a:lnTo>
                  <a:lnTo>
                    <a:pt x="29" y="3"/>
                  </a:lnTo>
                </a:path>
              </a:pathLst>
            </a:custGeom>
            <a:gradFill rotWithShape="0">
              <a:gsLst>
                <a:gs pos="0">
                  <a:srgbClr val="00CCFF"/>
                </a:gs>
                <a:gs pos="100000">
                  <a:srgbClr val="FFFFFF"/>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47" name="Freeform 1038">
              <a:extLst>
                <a:ext uri="{FF2B5EF4-FFF2-40B4-BE49-F238E27FC236}">
                  <a16:creationId xmlns:a16="http://schemas.microsoft.com/office/drawing/2014/main" id="{F98506FD-C895-3D9C-D406-AA0796CB8140}"/>
                </a:ext>
              </a:extLst>
            </p:cNvPr>
            <p:cNvSpPr>
              <a:spLocks/>
            </p:cNvSpPr>
            <p:nvPr/>
          </p:nvSpPr>
          <p:spPr bwMode="auto">
            <a:xfrm>
              <a:off x="40" y="268"/>
              <a:ext cx="2164" cy="115"/>
            </a:xfrm>
            <a:custGeom>
              <a:avLst/>
              <a:gdLst>
                <a:gd name="T0" fmla="*/ 105 w 2164"/>
                <a:gd name="T1" fmla="*/ 39 h 115"/>
                <a:gd name="T2" fmla="*/ 170 w 2164"/>
                <a:gd name="T3" fmla="*/ 39 h 115"/>
                <a:gd name="T4" fmla="*/ 221 w 2164"/>
                <a:gd name="T5" fmla="*/ 58 h 115"/>
                <a:gd name="T6" fmla="*/ 305 w 2164"/>
                <a:gd name="T7" fmla="*/ 47 h 115"/>
                <a:gd name="T8" fmla="*/ 400 w 2164"/>
                <a:gd name="T9" fmla="*/ 41 h 115"/>
                <a:gd name="T10" fmla="*/ 466 w 2164"/>
                <a:gd name="T11" fmla="*/ 53 h 115"/>
                <a:gd name="T12" fmla="*/ 538 w 2164"/>
                <a:gd name="T13" fmla="*/ 47 h 115"/>
                <a:gd name="T14" fmla="*/ 654 w 2164"/>
                <a:gd name="T15" fmla="*/ 50 h 115"/>
                <a:gd name="T16" fmla="*/ 728 w 2164"/>
                <a:gd name="T17" fmla="*/ 58 h 115"/>
                <a:gd name="T18" fmla="*/ 815 w 2164"/>
                <a:gd name="T19" fmla="*/ 35 h 115"/>
                <a:gd name="T20" fmla="*/ 880 w 2164"/>
                <a:gd name="T21" fmla="*/ 56 h 115"/>
                <a:gd name="T22" fmla="*/ 968 w 2164"/>
                <a:gd name="T23" fmla="*/ 52 h 115"/>
                <a:gd name="T24" fmla="*/ 1013 w 2164"/>
                <a:gd name="T25" fmla="*/ 56 h 115"/>
                <a:gd name="T26" fmla="*/ 1053 w 2164"/>
                <a:gd name="T27" fmla="*/ 35 h 115"/>
                <a:gd name="T28" fmla="*/ 1105 w 2164"/>
                <a:gd name="T29" fmla="*/ 21 h 115"/>
                <a:gd name="T30" fmla="*/ 1167 w 2164"/>
                <a:gd name="T31" fmla="*/ 19 h 115"/>
                <a:gd name="T32" fmla="*/ 1218 w 2164"/>
                <a:gd name="T33" fmla="*/ 13 h 115"/>
                <a:gd name="T34" fmla="*/ 1265 w 2164"/>
                <a:gd name="T35" fmla="*/ 29 h 115"/>
                <a:gd name="T36" fmla="*/ 1316 w 2164"/>
                <a:gd name="T37" fmla="*/ 41 h 115"/>
                <a:gd name="T38" fmla="*/ 1399 w 2164"/>
                <a:gd name="T39" fmla="*/ 33 h 115"/>
                <a:gd name="T40" fmla="*/ 1436 w 2164"/>
                <a:gd name="T41" fmla="*/ 55 h 115"/>
                <a:gd name="T42" fmla="*/ 1493 w 2164"/>
                <a:gd name="T43" fmla="*/ 58 h 115"/>
                <a:gd name="T44" fmla="*/ 1589 w 2164"/>
                <a:gd name="T45" fmla="*/ 58 h 115"/>
                <a:gd name="T46" fmla="*/ 1647 w 2164"/>
                <a:gd name="T47" fmla="*/ 49 h 115"/>
                <a:gd name="T48" fmla="*/ 1691 w 2164"/>
                <a:gd name="T49" fmla="*/ 53 h 115"/>
                <a:gd name="T50" fmla="*/ 1743 w 2164"/>
                <a:gd name="T51" fmla="*/ 35 h 115"/>
                <a:gd name="T52" fmla="*/ 1817 w 2164"/>
                <a:gd name="T53" fmla="*/ 33 h 115"/>
                <a:gd name="T54" fmla="*/ 1878 w 2164"/>
                <a:gd name="T55" fmla="*/ 13 h 115"/>
                <a:gd name="T56" fmla="*/ 1926 w 2164"/>
                <a:gd name="T57" fmla="*/ 9 h 115"/>
                <a:gd name="T58" fmla="*/ 1988 w 2164"/>
                <a:gd name="T59" fmla="*/ 17 h 115"/>
                <a:gd name="T60" fmla="*/ 2042 w 2164"/>
                <a:gd name="T61" fmla="*/ 1 h 115"/>
                <a:gd name="T62" fmla="*/ 2093 w 2164"/>
                <a:gd name="T63" fmla="*/ 29 h 115"/>
                <a:gd name="T64" fmla="*/ 2150 w 2164"/>
                <a:gd name="T65" fmla="*/ 14 h 115"/>
                <a:gd name="T66" fmla="*/ 2163 w 2164"/>
                <a:gd name="T67" fmla="*/ 114 h 115"/>
                <a:gd name="T68" fmla="*/ 893 w 2164"/>
                <a:gd name="T69" fmla="*/ 92 h 115"/>
                <a:gd name="T70" fmla="*/ 0 w 2164"/>
                <a:gd name="T71" fmla="*/ 18 h 115"/>
                <a:gd name="T72" fmla="*/ 32 w 2164"/>
                <a:gd name="T73" fmla="*/ 31 h 115"/>
                <a:gd name="T74" fmla="*/ 75 w 2164"/>
                <a:gd name="T75" fmla="*/ 35 h 11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164" h="115">
                  <a:moveTo>
                    <a:pt x="75" y="35"/>
                  </a:moveTo>
                  <a:lnTo>
                    <a:pt x="105" y="39"/>
                  </a:lnTo>
                  <a:lnTo>
                    <a:pt x="138" y="35"/>
                  </a:lnTo>
                  <a:lnTo>
                    <a:pt x="170" y="39"/>
                  </a:lnTo>
                  <a:lnTo>
                    <a:pt x="195" y="50"/>
                  </a:lnTo>
                  <a:lnTo>
                    <a:pt x="221" y="58"/>
                  </a:lnTo>
                  <a:lnTo>
                    <a:pt x="266" y="51"/>
                  </a:lnTo>
                  <a:lnTo>
                    <a:pt x="305" y="47"/>
                  </a:lnTo>
                  <a:lnTo>
                    <a:pt x="360" y="47"/>
                  </a:lnTo>
                  <a:lnTo>
                    <a:pt x="400" y="41"/>
                  </a:lnTo>
                  <a:lnTo>
                    <a:pt x="435" y="47"/>
                  </a:lnTo>
                  <a:lnTo>
                    <a:pt x="466" y="53"/>
                  </a:lnTo>
                  <a:lnTo>
                    <a:pt x="494" y="55"/>
                  </a:lnTo>
                  <a:lnTo>
                    <a:pt x="538" y="47"/>
                  </a:lnTo>
                  <a:lnTo>
                    <a:pt x="586" y="47"/>
                  </a:lnTo>
                  <a:lnTo>
                    <a:pt x="654" y="50"/>
                  </a:lnTo>
                  <a:lnTo>
                    <a:pt x="683" y="61"/>
                  </a:lnTo>
                  <a:lnTo>
                    <a:pt x="728" y="58"/>
                  </a:lnTo>
                  <a:lnTo>
                    <a:pt x="773" y="41"/>
                  </a:lnTo>
                  <a:lnTo>
                    <a:pt x="815" y="35"/>
                  </a:lnTo>
                  <a:lnTo>
                    <a:pt x="844" y="41"/>
                  </a:lnTo>
                  <a:lnTo>
                    <a:pt x="880" y="56"/>
                  </a:lnTo>
                  <a:lnTo>
                    <a:pt x="921" y="62"/>
                  </a:lnTo>
                  <a:lnTo>
                    <a:pt x="968" y="52"/>
                  </a:lnTo>
                  <a:lnTo>
                    <a:pt x="989" y="49"/>
                  </a:lnTo>
                  <a:lnTo>
                    <a:pt x="1013" y="56"/>
                  </a:lnTo>
                  <a:lnTo>
                    <a:pt x="1032" y="47"/>
                  </a:lnTo>
                  <a:lnTo>
                    <a:pt x="1053" y="35"/>
                  </a:lnTo>
                  <a:lnTo>
                    <a:pt x="1078" y="24"/>
                  </a:lnTo>
                  <a:lnTo>
                    <a:pt x="1105" y="21"/>
                  </a:lnTo>
                  <a:lnTo>
                    <a:pt x="1136" y="24"/>
                  </a:lnTo>
                  <a:lnTo>
                    <a:pt x="1167" y="19"/>
                  </a:lnTo>
                  <a:lnTo>
                    <a:pt x="1198" y="13"/>
                  </a:lnTo>
                  <a:lnTo>
                    <a:pt x="1218" y="13"/>
                  </a:lnTo>
                  <a:lnTo>
                    <a:pt x="1237" y="15"/>
                  </a:lnTo>
                  <a:lnTo>
                    <a:pt x="1265" y="29"/>
                  </a:lnTo>
                  <a:lnTo>
                    <a:pt x="1293" y="27"/>
                  </a:lnTo>
                  <a:lnTo>
                    <a:pt x="1316" y="41"/>
                  </a:lnTo>
                  <a:lnTo>
                    <a:pt x="1361" y="41"/>
                  </a:lnTo>
                  <a:lnTo>
                    <a:pt x="1399" y="33"/>
                  </a:lnTo>
                  <a:lnTo>
                    <a:pt x="1417" y="44"/>
                  </a:lnTo>
                  <a:lnTo>
                    <a:pt x="1436" y="55"/>
                  </a:lnTo>
                  <a:lnTo>
                    <a:pt x="1462" y="52"/>
                  </a:lnTo>
                  <a:lnTo>
                    <a:pt x="1493" y="58"/>
                  </a:lnTo>
                  <a:lnTo>
                    <a:pt x="1526" y="52"/>
                  </a:lnTo>
                  <a:lnTo>
                    <a:pt x="1589" y="58"/>
                  </a:lnTo>
                  <a:lnTo>
                    <a:pt x="1616" y="64"/>
                  </a:lnTo>
                  <a:lnTo>
                    <a:pt x="1647" y="49"/>
                  </a:lnTo>
                  <a:lnTo>
                    <a:pt x="1667" y="48"/>
                  </a:lnTo>
                  <a:lnTo>
                    <a:pt x="1691" y="53"/>
                  </a:lnTo>
                  <a:lnTo>
                    <a:pt x="1714" y="51"/>
                  </a:lnTo>
                  <a:lnTo>
                    <a:pt x="1743" y="35"/>
                  </a:lnTo>
                  <a:lnTo>
                    <a:pt x="1793" y="31"/>
                  </a:lnTo>
                  <a:lnTo>
                    <a:pt x="1817" y="33"/>
                  </a:lnTo>
                  <a:lnTo>
                    <a:pt x="1842" y="33"/>
                  </a:lnTo>
                  <a:lnTo>
                    <a:pt x="1878" y="13"/>
                  </a:lnTo>
                  <a:lnTo>
                    <a:pt x="1899" y="6"/>
                  </a:lnTo>
                  <a:lnTo>
                    <a:pt x="1926" y="9"/>
                  </a:lnTo>
                  <a:lnTo>
                    <a:pt x="1957" y="29"/>
                  </a:lnTo>
                  <a:lnTo>
                    <a:pt x="1988" y="17"/>
                  </a:lnTo>
                  <a:lnTo>
                    <a:pt x="2017" y="0"/>
                  </a:lnTo>
                  <a:lnTo>
                    <a:pt x="2042" y="1"/>
                  </a:lnTo>
                  <a:lnTo>
                    <a:pt x="2071" y="35"/>
                  </a:lnTo>
                  <a:lnTo>
                    <a:pt x="2093" y="29"/>
                  </a:lnTo>
                  <a:lnTo>
                    <a:pt x="2125" y="15"/>
                  </a:lnTo>
                  <a:lnTo>
                    <a:pt x="2150" y="14"/>
                  </a:lnTo>
                  <a:lnTo>
                    <a:pt x="2163" y="26"/>
                  </a:lnTo>
                  <a:lnTo>
                    <a:pt x="2163" y="114"/>
                  </a:lnTo>
                  <a:lnTo>
                    <a:pt x="909" y="89"/>
                  </a:lnTo>
                  <a:lnTo>
                    <a:pt x="893" y="92"/>
                  </a:lnTo>
                  <a:lnTo>
                    <a:pt x="0" y="82"/>
                  </a:lnTo>
                  <a:lnTo>
                    <a:pt x="0" y="18"/>
                  </a:lnTo>
                  <a:lnTo>
                    <a:pt x="13" y="27"/>
                  </a:lnTo>
                  <a:lnTo>
                    <a:pt x="32" y="31"/>
                  </a:lnTo>
                  <a:lnTo>
                    <a:pt x="56" y="32"/>
                  </a:lnTo>
                  <a:lnTo>
                    <a:pt x="75" y="35"/>
                  </a:lnTo>
                </a:path>
              </a:pathLst>
            </a:custGeom>
            <a:solidFill>
              <a:srgbClr val="003300"/>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48" name="Freeform 1039">
              <a:extLst>
                <a:ext uri="{FF2B5EF4-FFF2-40B4-BE49-F238E27FC236}">
                  <a16:creationId xmlns:a16="http://schemas.microsoft.com/office/drawing/2014/main" id="{04CD8938-8CEC-9A0A-E1F1-6585692D4DBB}"/>
                </a:ext>
              </a:extLst>
            </p:cNvPr>
            <p:cNvSpPr>
              <a:spLocks/>
            </p:cNvSpPr>
            <p:nvPr/>
          </p:nvSpPr>
          <p:spPr bwMode="auto">
            <a:xfrm>
              <a:off x="40" y="307"/>
              <a:ext cx="2164" cy="118"/>
            </a:xfrm>
            <a:custGeom>
              <a:avLst/>
              <a:gdLst>
                <a:gd name="T0" fmla="*/ 46 w 2164"/>
                <a:gd name="T1" fmla="*/ 116 h 118"/>
                <a:gd name="T2" fmla="*/ 2096 w 2164"/>
                <a:gd name="T3" fmla="*/ 117 h 118"/>
                <a:gd name="T4" fmla="*/ 2137 w 2164"/>
                <a:gd name="T5" fmla="*/ 113 h 118"/>
                <a:gd name="T6" fmla="*/ 2160 w 2164"/>
                <a:gd name="T7" fmla="*/ 98 h 118"/>
                <a:gd name="T8" fmla="*/ 2163 w 2164"/>
                <a:gd name="T9" fmla="*/ 13 h 118"/>
                <a:gd name="T10" fmla="*/ 2134 w 2164"/>
                <a:gd name="T11" fmla="*/ 4 h 118"/>
                <a:gd name="T12" fmla="*/ 2118 w 2164"/>
                <a:gd name="T13" fmla="*/ 32 h 118"/>
                <a:gd name="T14" fmla="*/ 2097 w 2164"/>
                <a:gd name="T15" fmla="*/ 29 h 118"/>
                <a:gd name="T16" fmla="*/ 2054 w 2164"/>
                <a:gd name="T17" fmla="*/ 16 h 118"/>
                <a:gd name="T18" fmla="*/ 1998 w 2164"/>
                <a:gd name="T19" fmla="*/ 20 h 118"/>
                <a:gd name="T20" fmla="*/ 1951 w 2164"/>
                <a:gd name="T21" fmla="*/ 23 h 118"/>
                <a:gd name="T22" fmla="*/ 1910 w 2164"/>
                <a:gd name="T23" fmla="*/ 16 h 118"/>
                <a:gd name="T24" fmla="*/ 1868 w 2164"/>
                <a:gd name="T25" fmla="*/ 25 h 118"/>
                <a:gd name="T26" fmla="*/ 1841 w 2164"/>
                <a:gd name="T27" fmla="*/ 31 h 118"/>
                <a:gd name="T28" fmla="*/ 1776 w 2164"/>
                <a:gd name="T29" fmla="*/ 26 h 118"/>
                <a:gd name="T30" fmla="*/ 1716 w 2164"/>
                <a:gd name="T31" fmla="*/ 22 h 118"/>
                <a:gd name="T32" fmla="*/ 1644 w 2164"/>
                <a:gd name="T33" fmla="*/ 51 h 118"/>
                <a:gd name="T34" fmla="*/ 1589 w 2164"/>
                <a:gd name="T35" fmla="*/ 36 h 118"/>
                <a:gd name="T36" fmla="*/ 1524 w 2164"/>
                <a:gd name="T37" fmla="*/ 35 h 118"/>
                <a:gd name="T38" fmla="*/ 1417 w 2164"/>
                <a:gd name="T39" fmla="*/ 34 h 118"/>
                <a:gd name="T40" fmla="*/ 1367 w 2164"/>
                <a:gd name="T41" fmla="*/ 31 h 118"/>
                <a:gd name="T42" fmla="*/ 1327 w 2164"/>
                <a:gd name="T43" fmla="*/ 22 h 118"/>
                <a:gd name="T44" fmla="*/ 1237 w 2164"/>
                <a:gd name="T45" fmla="*/ 41 h 118"/>
                <a:gd name="T46" fmla="*/ 1159 w 2164"/>
                <a:gd name="T47" fmla="*/ 31 h 118"/>
                <a:gd name="T48" fmla="*/ 1065 w 2164"/>
                <a:gd name="T49" fmla="*/ 36 h 118"/>
                <a:gd name="T50" fmla="*/ 988 w 2164"/>
                <a:gd name="T51" fmla="*/ 36 h 118"/>
                <a:gd name="T52" fmla="*/ 897 w 2164"/>
                <a:gd name="T53" fmla="*/ 48 h 118"/>
                <a:gd name="T54" fmla="*/ 801 w 2164"/>
                <a:gd name="T55" fmla="*/ 42 h 118"/>
                <a:gd name="T56" fmla="*/ 692 w 2164"/>
                <a:gd name="T57" fmla="*/ 44 h 118"/>
                <a:gd name="T58" fmla="*/ 575 w 2164"/>
                <a:gd name="T59" fmla="*/ 31 h 118"/>
                <a:gd name="T60" fmla="*/ 454 w 2164"/>
                <a:gd name="T61" fmla="*/ 22 h 118"/>
                <a:gd name="T62" fmla="*/ 371 w 2164"/>
                <a:gd name="T63" fmla="*/ 33 h 118"/>
                <a:gd name="T64" fmla="*/ 322 w 2164"/>
                <a:gd name="T65" fmla="*/ 29 h 118"/>
                <a:gd name="T66" fmla="*/ 252 w 2164"/>
                <a:gd name="T67" fmla="*/ 34 h 118"/>
                <a:gd name="T68" fmla="*/ 176 w 2164"/>
                <a:gd name="T69" fmla="*/ 33 h 118"/>
                <a:gd name="T70" fmla="*/ 99 w 2164"/>
                <a:gd name="T71" fmla="*/ 40 h 118"/>
                <a:gd name="T72" fmla="*/ 20 w 2164"/>
                <a:gd name="T73" fmla="*/ 35 h 118"/>
                <a:gd name="T74" fmla="*/ 2 w 2164"/>
                <a:gd name="T75" fmla="*/ 69 h 118"/>
                <a:gd name="T76" fmla="*/ 16 w 2164"/>
                <a:gd name="T77" fmla="*/ 110 h 11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64" h="118">
                  <a:moveTo>
                    <a:pt x="29" y="114"/>
                  </a:moveTo>
                  <a:lnTo>
                    <a:pt x="46" y="116"/>
                  </a:lnTo>
                  <a:lnTo>
                    <a:pt x="66" y="117"/>
                  </a:lnTo>
                  <a:lnTo>
                    <a:pt x="2096" y="117"/>
                  </a:lnTo>
                  <a:lnTo>
                    <a:pt x="2120" y="115"/>
                  </a:lnTo>
                  <a:lnTo>
                    <a:pt x="2137" y="113"/>
                  </a:lnTo>
                  <a:lnTo>
                    <a:pt x="2152" y="106"/>
                  </a:lnTo>
                  <a:lnTo>
                    <a:pt x="2160" y="98"/>
                  </a:lnTo>
                  <a:lnTo>
                    <a:pt x="2163" y="90"/>
                  </a:lnTo>
                  <a:lnTo>
                    <a:pt x="2163" y="13"/>
                  </a:lnTo>
                  <a:lnTo>
                    <a:pt x="2144" y="0"/>
                  </a:lnTo>
                  <a:lnTo>
                    <a:pt x="2134" y="4"/>
                  </a:lnTo>
                  <a:lnTo>
                    <a:pt x="2125" y="17"/>
                  </a:lnTo>
                  <a:lnTo>
                    <a:pt x="2118" y="32"/>
                  </a:lnTo>
                  <a:lnTo>
                    <a:pt x="2109" y="31"/>
                  </a:lnTo>
                  <a:lnTo>
                    <a:pt x="2097" y="29"/>
                  </a:lnTo>
                  <a:lnTo>
                    <a:pt x="2071" y="22"/>
                  </a:lnTo>
                  <a:lnTo>
                    <a:pt x="2054" y="16"/>
                  </a:lnTo>
                  <a:lnTo>
                    <a:pt x="2027" y="13"/>
                  </a:lnTo>
                  <a:lnTo>
                    <a:pt x="1998" y="20"/>
                  </a:lnTo>
                  <a:lnTo>
                    <a:pt x="1970" y="31"/>
                  </a:lnTo>
                  <a:lnTo>
                    <a:pt x="1951" y="23"/>
                  </a:lnTo>
                  <a:lnTo>
                    <a:pt x="1934" y="22"/>
                  </a:lnTo>
                  <a:lnTo>
                    <a:pt x="1910" y="16"/>
                  </a:lnTo>
                  <a:lnTo>
                    <a:pt x="1885" y="18"/>
                  </a:lnTo>
                  <a:lnTo>
                    <a:pt x="1868" y="25"/>
                  </a:lnTo>
                  <a:lnTo>
                    <a:pt x="1861" y="35"/>
                  </a:lnTo>
                  <a:lnTo>
                    <a:pt x="1841" y="31"/>
                  </a:lnTo>
                  <a:lnTo>
                    <a:pt x="1813" y="31"/>
                  </a:lnTo>
                  <a:lnTo>
                    <a:pt x="1776" y="26"/>
                  </a:lnTo>
                  <a:lnTo>
                    <a:pt x="1744" y="35"/>
                  </a:lnTo>
                  <a:lnTo>
                    <a:pt x="1716" y="22"/>
                  </a:lnTo>
                  <a:lnTo>
                    <a:pt x="1679" y="31"/>
                  </a:lnTo>
                  <a:lnTo>
                    <a:pt x="1644" y="51"/>
                  </a:lnTo>
                  <a:lnTo>
                    <a:pt x="1614" y="44"/>
                  </a:lnTo>
                  <a:lnTo>
                    <a:pt x="1589" y="36"/>
                  </a:lnTo>
                  <a:lnTo>
                    <a:pt x="1560" y="32"/>
                  </a:lnTo>
                  <a:lnTo>
                    <a:pt x="1524" y="35"/>
                  </a:lnTo>
                  <a:lnTo>
                    <a:pt x="1467" y="41"/>
                  </a:lnTo>
                  <a:lnTo>
                    <a:pt x="1417" y="34"/>
                  </a:lnTo>
                  <a:lnTo>
                    <a:pt x="1395" y="38"/>
                  </a:lnTo>
                  <a:lnTo>
                    <a:pt x="1367" y="31"/>
                  </a:lnTo>
                  <a:lnTo>
                    <a:pt x="1348" y="23"/>
                  </a:lnTo>
                  <a:lnTo>
                    <a:pt x="1327" y="22"/>
                  </a:lnTo>
                  <a:lnTo>
                    <a:pt x="1287" y="26"/>
                  </a:lnTo>
                  <a:lnTo>
                    <a:pt x="1237" y="41"/>
                  </a:lnTo>
                  <a:lnTo>
                    <a:pt x="1194" y="28"/>
                  </a:lnTo>
                  <a:lnTo>
                    <a:pt x="1159" y="31"/>
                  </a:lnTo>
                  <a:lnTo>
                    <a:pt x="1125" y="48"/>
                  </a:lnTo>
                  <a:lnTo>
                    <a:pt x="1065" y="36"/>
                  </a:lnTo>
                  <a:lnTo>
                    <a:pt x="1019" y="42"/>
                  </a:lnTo>
                  <a:lnTo>
                    <a:pt x="988" y="36"/>
                  </a:lnTo>
                  <a:lnTo>
                    <a:pt x="943" y="39"/>
                  </a:lnTo>
                  <a:lnTo>
                    <a:pt x="897" y="48"/>
                  </a:lnTo>
                  <a:lnTo>
                    <a:pt x="866" y="45"/>
                  </a:lnTo>
                  <a:lnTo>
                    <a:pt x="801" y="42"/>
                  </a:lnTo>
                  <a:lnTo>
                    <a:pt x="760" y="48"/>
                  </a:lnTo>
                  <a:lnTo>
                    <a:pt x="692" y="44"/>
                  </a:lnTo>
                  <a:lnTo>
                    <a:pt x="636" y="39"/>
                  </a:lnTo>
                  <a:lnTo>
                    <a:pt x="575" y="31"/>
                  </a:lnTo>
                  <a:lnTo>
                    <a:pt x="518" y="39"/>
                  </a:lnTo>
                  <a:lnTo>
                    <a:pt x="454" y="22"/>
                  </a:lnTo>
                  <a:lnTo>
                    <a:pt x="404" y="22"/>
                  </a:lnTo>
                  <a:lnTo>
                    <a:pt x="371" y="33"/>
                  </a:lnTo>
                  <a:lnTo>
                    <a:pt x="349" y="24"/>
                  </a:lnTo>
                  <a:lnTo>
                    <a:pt x="322" y="29"/>
                  </a:lnTo>
                  <a:lnTo>
                    <a:pt x="287" y="31"/>
                  </a:lnTo>
                  <a:lnTo>
                    <a:pt x="252" y="34"/>
                  </a:lnTo>
                  <a:lnTo>
                    <a:pt x="211" y="41"/>
                  </a:lnTo>
                  <a:lnTo>
                    <a:pt x="176" y="33"/>
                  </a:lnTo>
                  <a:lnTo>
                    <a:pt x="143" y="37"/>
                  </a:lnTo>
                  <a:lnTo>
                    <a:pt x="99" y="40"/>
                  </a:lnTo>
                  <a:lnTo>
                    <a:pt x="71" y="37"/>
                  </a:lnTo>
                  <a:lnTo>
                    <a:pt x="20" y="35"/>
                  </a:lnTo>
                  <a:lnTo>
                    <a:pt x="0" y="44"/>
                  </a:lnTo>
                  <a:lnTo>
                    <a:pt x="2" y="69"/>
                  </a:lnTo>
                  <a:lnTo>
                    <a:pt x="5" y="91"/>
                  </a:lnTo>
                  <a:lnTo>
                    <a:pt x="16" y="110"/>
                  </a:lnTo>
                  <a:lnTo>
                    <a:pt x="29" y="114"/>
                  </a:lnTo>
                </a:path>
              </a:pathLst>
            </a:custGeom>
            <a:gradFill rotWithShape="0">
              <a:gsLst>
                <a:gs pos="0">
                  <a:srgbClr val="CC6600"/>
                </a:gs>
                <a:gs pos="100000">
                  <a:srgbClr val="000000"/>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49" name="Freeform 1040">
              <a:extLst>
                <a:ext uri="{FF2B5EF4-FFF2-40B4-BE49-F238E27FC236}">
                  <a16:creationId xmlns:a16="http://schemas.microsoft.com/office/drawing/2014/main" id="{40C31E9B-04BA-0038-5427-00A7C6D37134}"/>
                </a:ext>
              </a:extLst>
            </p:cNvPr>
            <p:cNvSpPr>
              <a:spLocks/>
            </p:cNvSpPr>
            <p:nvPr/>
          </p:nvSpPr>
          <p:spPr bwMode="auto">
            <a:xfrm>
              <a:off x="52" y="104"/>
              <a:ext cx="2130" cy="153"/>
            </a:xfrm>
            <a:custGeom>
              <a:avLst/>
              <a:gdLst>
                <a:gd name="T0" fmla="*/ 0 w 2130"/>
                <a:gd name="T1" fmla="*/ 115 h 153"/>
                <a:gd name="T2" fmla="*/ 5 w 2130"/>
                <a:gd name="T3" fmla="*/ 122 h 153"/>
                <a:gd name="T4" fmla="*/ 9 w 2130"/>
                <a:gd name="T5" fmla="*/ 55 h 153"/>
                <a:gd name="T6" fmla="*/ 28 w 2130"/>
                <a:gd name="T7" fmla="*/ 27 h 153"/>
                <a:gd name="T8" fmla="*/ 101 w 2130"/>
                <a:gd name="T9" fmla="*/ 24 h 153"/>
                <a:gd name="T10" fmla="*/ 243 w 2130"/>
                <a:gd name="T11" fmla="*/ 28 h 153"/>
                <a:gd name="T12" fmla="*/ 378 w 2130"/>
                <a:gd name="T13" fmla="*/ 26 h 153"/>
                <a:gd name="T14" fmla="*/ 537 w 2130"/>
                <a:gd name="T15" fmla="*/ 28 h 153"/>
                <a:gd name="T16" fmla="*/ 645 w 2130"/>
                <a:gd name="T17" fmla="*/ 24 h 153"/>
                <a:gd name="T18" fmla="*/ 735 w 2130"/>
                <a:gd name="T19" fmla="*/ 24 h 153"/>
                <a:gd name="T20" fmla="*/ 870 w 2130"/>
                <a:gd name="T21" fmla="*/ 31 h 153"/>
                <a:gd name="T22" fmla="*/ 968 w 2130"/>
                <a:gd name="T23" fmla="*/ 33 h 153"/>
                <a:gd name="T24" fmla="*/ 1080 w 2130"/>
                <a:gd name="T25" fmla="*/ 28 h 153"/>
                <a:gd name="T26" fmla="*/ 1212 w 2130"/>
                <a:gd name="T27" fmla="*/ 38 h 153"/>
                <a:gd name="T28" fmla="*/ 1316 w 2130"/>
                <a:gd name="T29" fmla="*/ 35 h 153"/>
                <a:gd name="T30" fmla="*/ 1414 w 2130"/>
                <a:gd name="T31" fmla="*/ 30 h 153"/>
                <a:gd name="T32" fmla="*/ 1526 w 2130"/>
                <a:gd name="T33" fmla="*/ 34 h 153"/>
                <a:gd name="T34" fmla="*/ 1621 w 2130"/>
                <a:gd name="T35" fmla="*/ 30 h 153"/>
                <a:gd name="T36" fmla="*/ 1714 w 2130"/>
                <a:gd name="T37" fmla="*/ 27 h 153"/>
                <a:gd name="T38" fmla="*/ 1781 w 2130"/>
                <a:gd name="T39" fmla="*/ 30 h 153"/>
                <a:gd name="T40" fmla="*/ 1914 w 2130"/>
                <a:gd name="T41" fmla="*/ 24 h 153"/>
                <a:gd name="T42" fmla="*/ 2046 w 2130"/>
                <a:gd name="T43" fmla="*/ 31 h 153"/>
                <a:gd name="T44" fmla="*/ 2094 w 2130"/>
                <a:gd name="T45" fmla="*/ 44 h 153"/>
                <a:gd name="T46" fmla="*/ 2115 w 2130"/>
                <a:gd name="T47" fmla="*/ 64 h 153"/>
                <a:gd name="T48" fmla="*/ 2129 w 2130"/>
                <a:gd name="T49" fmla="*/ 117 h 153"/>
                <a:gd name="T50" fmla="*/ 2129 w 2130"/>
                <a:gd name="T51" fmla="*/ 39 h 153"/>
                <a:gd name="T52" fmla="*/ 2120 w 2130"/>
                <a:gd name="T53" fmla="*/ 15 h 153"/>
                <a:gd name="T54" fmla="*/ 1974 w 2130"/>
                <a:gd name="T55" fmla="*/ 5 h 153"/>
                <a:gd name="T56" fmla="*/ 1856 w 2130"/>
                <a:gd name="T57" fmla="*/ 1 h 153"/>
                <a:gd name="T58" fmla="*/ 1774 w 2130"/>
                <a:gd name="T59" fmla="*/ 3 h 153"/>
                <a:gd name="T60" fmla="*/ 1658 w 2130"/>
                <a:gd name="T61" fmla="*/ 7 h 153"/>
                <a:gd name="T62" fmla="*/ 1453 w 2130"/>
                <a:gd name="T63" fmla="*/ 5 h 153"/>
                <a:gd name="T64" fmla="*/ 1312 w 2130"/>
                <a:gd name="T65" fmla="*/ 6 h 153"/>
                <a:gd name="T66" fmla="*/ 1212 w 2130"/>
                <a:gd name="T67" fmla="*/ 5 h 153"/>
                <a:gd name="T68" fmla="*/ 1135 w 2130"/>
                <a:gd name="T69" fmla="*/ 4 h 153"/>
                <a:gd name="T70" fmla="*/ 1000 w 2130"/>
                <a:gd name="T71" fmla="*/ 5 h 153"/>
                <a:gd name="T72" fmla="*/ 837 w 2130"/>
                <a:gd name="T73" fmla="*/ 6 h 153"/>
                <a:gd name="T74" fmla="*/ 652 w 2130"/>
                <a:gd name="T75" fmla="*/ 4 h 153"/>
                <a:gd name="T76" fmla="*/ 569 w 2130"/>
                <a:gd name="T77" fmla="*/ 2 h 153"/>
                <a:gd name="T78" fmla="*/ 431 w 2130"/>
                <a:gd name="T79" fmla="*/ 2 h 153"/>
                <a:gd name="T80" fmla="*/ 256 w 2130"/>
                <a:gd name="T81" fmla="*/ 2 h 153"/>
                <a:gd name="T82" fmla="*/ 107 w 2130"/>
                <a:gd name="T83" fmla="*/ 0 h 153"/>
                <a:gd name="T84" fmla="*/ 34 w 2130"/>
                <a:gd name="T85" fmla="*/ 1 h 153"/>
                <a:gd name="T86" fmla="*/ 5 w 2130"/>
                <a:gd name="T87" fmla="*/ 17 h 153"/>
                <a:gd name="T88" fmla="*/ 0 w 2130"/>
                <a:gd name="T89" fmla="*/ 53 h 15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30" h="153">
                  <a:moveTo>
                    <a:pt x="0" y="74"/>
                  </a:moveTo>
                  <a:lnTo>
                    <a:pt x="0" y="115"/>
                  </a:lnTo>
                  <a:lnTo>
                    <a:pt x="0" y="152"/>
                  </a:lnTo>
                  <a:lnTo>
                    <a:pt x="5" y="122"/>
                  </a:lnTo>
                  <a:lnTo>
                    <a:pt x="7" y="98"/>
                  </a:lnTo>
                  <a:lnTo>
                    <a:pt x="9" y="55"/>
                  </a:lnTo>
                  <a:lnTo>
                    <a:pt x="15" y="34"/>
                  </a:lnTo>
                  <a:lnTo>
                    <a:pt x="28" y="27"/>
                  </a:lnTo>
                  <a:lnTo>
                    <a:pt x="60" y="22"/>
                  </a:lnTo>
                  <a:lnTo>
                    <a:pt x="101" y="24"/>
                  </a:lnTo>
                  <a:lnTo>
                    <a:pt x="200" y="24"/>
                  </a:lnTo>
                  <a:lnTo>
                    <a:pt x="243" y="28"/>
                  </a:lnTo>
                  <a:lnTo>
                    <a:pt x="306" y="24"/>
                  </a:lnTo>
                  <a:lnTo>
                    <a:pt x="378" y="26"/>
                  </a:lnTo>
                  <a:lnTo>
                    <a:pt x="431" y="25"/>
                  </a:lnTo>
                  <a:lnTo>
                    <a:pt x="537" y="28"/>
                  </a:lnTo>
                  <a:lnTo>
                    <a:pt x="574" y="27"/>
                  </a:lnTo>
                  <a:lnTo>
                    <a:pt x="645" y="24"/>
                  </a:lnTo>
                  <a:lnTo>
                    <a:pt x="669" y="29"/>
                  </a:lnTo>
                  <a:lnTo>
                    <a:pt x="735" y="24"/>
                  </a:lnTo>
                  <a:lnTo>
                    <a:pt x="836" y="27"/>
                  </a:lnTo>
                  <a:lnTo>
                    <a:pt x="870" y="31"/>
                  </a:lnTo>
                  <a:lnTo>
                    <a:pt x="923" y="28"/>
                  </a:lnTo>
                  <a:lnTo>
                    <a:pt x="968" y="33"/>
                  </a:lnTo>
                  <a:lnTo>
                    <a:pt x="1006" y="33"/>
                  </a:lnTo>
                  <a:lnTo>
                    <a:pt x="1080" y="28"/>
                  </a:lnTo>
                  <a:lnTo>
                    <a:pt x="1150" y="31"/>
                  </a:lnTo>
                  <a:lnTo>
                    <a:pt x="1212" y="38"/>
                  </a:lnTo>
                  <a:lnTo>
                    <a:pt x="1232" y="39"/>
                  </a:lnTo>
                  <a:lnTo>
                    <a:pt x="1316" y="35"/>
                  </a:lnTo>
                  <a:lnTo>
                    <a:pt x="1395" y="32"/>
                  </a:lnTo>
                  <a:lnTo>
                    <a:pt x="1414" y="30"/>
                  </a:lnTo>
                  <a:lnTo>
                    <a:pt x="1444" y="31"/>
                  </a:lnTo>
                  <a:lnTo>
                    <a:pt x="1526" y="34"/>
                  </a:lnTo>
                  <a:lnTo>
                    <a:pt x="1589" y="29"/>
                  </a:lnTo>
                  <a:lnTo>
                    <a:pt x="1621" y="30"/>
                  </a:lnTo>
                  <a:lnTo>
                    <a:pt x="1672" y="31"/>
                  </a:lnTo>
                  <a:lnTo>
                    <a:pt x="1714" y="27"/>
                  </a:lnTo>
                  <a:lnTo>
                    <a:pt x="1743" y="24"/>
                  </a:lnTo>
                  <a:lnTo>
                    <a:pt x="1781" y="30"/>
                  </a:lnTo>
                  <a:lnTo>
                    <a:pt x="1861" y="32"/>
                  </a:lnTo>
                  <a:lnTo>
                    <a:pt x="1914" y="24"/>
                  </a:lnTo>
                  <a:lnTo>
                    <a:pt x="1991" y="31"/>
                  </a:lnTo>
                  <a:lnTo>
                    <a:pt x="2046" y="31"/>
                  </a:lnTo>
                  <a:lnTo>
                    <a:pt x="2075" y="31"/>
                  </a:lnTo>
                  <a:lnTo>
                    <a:pt x="2094" y="44"/>
                  </a:lnTo>
                  <a:lnTo>
                    <a:pt x="2106" y="51"/>
                  </a:lnTo>
                  <a:lnTo>
                    <a:pt x="2115" y="64"/>
                  </a:lnTo>
                  <a:lnTo>
                    <a:pt x="2122" y="87"/>
                  </a:lnTo>
                  <a:lnTo>
                    <a:pt x="2129" y="117"/>
                  </a:lnTo>
                  <a:lnTo>
                    <a:pt x="2129" y="55"/>
                  </a:lnTo>
                  <a:lnTo>
                    <a:pt x="2129" y="39"/>
                  </a:lnTo>
                  <a:lnTo>
                    <a:pt x="2125" y="28"/>
                  </a:lnTo>
                  <a:lnTo>
                    <a:pt x="2120" y="15"/>
                  </a:lnTo>
                  <a:lnTo>
                    <a:pt x="2090" y="7"/>
                  </a:lnTo>
                  <a:lnTo>
                    <a:pt x="1974" y="5"/>
                  </a:lnTo>
                  <a:lnTo>
                    <a:pt x="1947" y="1"/>
                  </a:lnTo>
                  <a:lnTo>
                    <a:pt x="1856" y="1"/>
                  </a:lnTo>
                  <a:lnTo>
                    <a:pt x="1829" y="3"/>
                  </a:lnTo>
                  <a:lnTo>
                    <a:pt x="1774" y="3"/>
                  </a:lnTo>
                  <a:lnTo>
                    <a:pt x="1733" y="2"/>
                  </a:lnTo>
                  <a:lnTo>
                    <a:pt x="1658" y="7"/>
                  </a:lnTo>
                  <a:lnTo>
                    <a:pt x="1502" y="3"/>
                  </a:lnTo>
                  <a:lnTo>
                    <a:pt x="1453" y="5"/>
                  </a:lnTo>
                  <a:lnTo>
                    <a:pt x="1367" y="9"/>
                  </a:lnTo>
                  <a:lnTo>
                    <a:pt x="1312" y="6"/>
                  </a:lnTo>
                  <a:lnTo>
                    <a:pt x="1257" y="5"/>
                  </a:lnTo>
                  <a:lnTo>
                    <a:pt x="1212" y="5"/>
                  </a:lnTo>
                  <a:lnTo>
                    <a:pt x="1164" y="8"/>
                  </a:lnTo>
                  <a:lnTo>
                    <a:pt x="1135" y="4"/>
                  </a:lnTo>
                  <a:lnTo>
                    <a:pt x="1031" y="5"/>
                  </a:lnTo>
                  <a:lnTo>
                    <a:pt x="1000" y="5"/>
                  </a:lnTo>
                  <a:lnTo>
                    <a:pt x="945" y="4"/>
                  </a:lnTo>
                  <a:lnTo>
                    <a:pt x="837" y="6"/>
                  </a:lnTo>
                  <a:lnTo>
                    <a:pt x="741" y="4"/>
                  </a:lnTo>
                  <a:lnTo>
                    <a:pt x="652" y="4"/>
                  </a:lnTo>
                  <a:lnTo>
                    <a:pt x="610" y="5"/>
                  </a:lnTo>
                  <a:lnTo>
                    <a:pt x="569" y="2"/>
                  </a:lnTo>
                  <a:lnTo>
                    <a:pt x="535" y="2"/>
                  </a:lnTo>
                  <a:lnTo>
                    <a:pt x="431" y="2"/>
                  </a:lnTo>
                  <a:lnTo>
                    <a:pt x="312" y="4"/>
                  </a:lnTo>
                  <a:lnTo>
                    <a:pt x="256" y="2"/>
                  </a:lnTo>
                  <a:lnTo>
                    <a:pt x="190" y="4"/>
                  </a:lnTo>
                  <a:lnTo>
                    <a:pt x="107" y="0"/>
                  </a:lnTo>
                  <a:lnTo>
                    <a:pt x="56" y="0"/>
                  </a:lnTo>
                  <a:lnTo>
                    <a:pt x="34" y="1"/>
                  </a:lnTo>
                  <a:lnTo>
                    <a:pt x="19" y="5"/>
                  </a:lnTo>
                  <a:lnTo>
                    <a:pt x="5" y="17"/>
                  </a:lnTo>
                  <a:lnTo>
                    <a:pt x="1" y="35"/>
                  </a:lnTo>
                  <a:lnTo>
                    <a:pt x="0" y="53"/>
                  </a:lnTo>
                  <a:lnTo>
                    <a:pt x="0" y="74"/>
                  </a:lnTo>
                </a:path>
              </a:pathLst>
            </a:custGeom>
            <a:solidFill>
              <a:srgbClr val="FFFFFF"/>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50" name="Freeform 1041">
              <a:extLst>
                <a:ext uri="{FF2B5EF4-FFF2-40B4-BE49-F238E27FC236}">
                  <a16:creationId xmlns:a16="http://schemas.microsoft.com/office/drawing/2014/main" id="{170AFA37-A81A-F288-08F1-499BB3EBC165}"/>
                </a:ext>
              </a:extLst>
            </p:cNvPr>
            <p:cNvSpPr>
              <a:spLocks/>
            </p:cNvSpPr>
            <p:nvPr/>
          </p:nvSpPr>
          <p:spPr bwMode="auto">
            <a:xfrm>
              <a:off x="57" y="347"/>
              <a:ext cx="2128" cy="62"/>
            </a:xfrm>
            <a:custGeom>
              <a:avLst/>
              <a:gdLst>
                <a:gd name="T0" fmla="*/ 0 w 2128"/>
                <a:gd name="T1" fmla="*/ 14 h 62"/>
                <a:gd name="T2" fmla="*/ 6 w 2128"/>
                <a:gd name="T3" fmla="*/ 12 h 62"/>
                <a:gd name="T4" fmla="*/ 8 w 2128"/>
                <a:gd name="T5" fmla="*/ 39 h 62"/>
                <a:gd name="T6" fmla="*/ 27 w 2128"/>
                <a:gd name="T7" fmla="*/ 49 h 62"/>
                <a:gd name="T8" fmla="*/ 59 w 2128"/>
                <a:gd name="T9" fmla="*/ 47 h 62"/>
                <a:gd name="T10" fmla="*/ 110 w 2128"/>
                <a:gd name="T11" fmla="*/ 47 h 62"/>
                <a:gd name="T12" fmla="*/ 162 w 2128"/>
                <a:gd name="T13" fmla="*/ 48 h 62"/>
                <a:gd name="T14" fmla="*/ 192 w 2128"/>
                <a:gd name="T15" fmla="*/ 49 h 62"/>
                <a:gd name="T16" fmla="*/ 248 w 2128"/>
                <a:gd name="T17" fmla="*/ 46 h 62"/>
                <a:gd name="T18" fmla="*/ 327 w 2128"/>
                <a:gd name="T19" fmla="*/ 49 h 62"/>
                <a:gd name="T20" fmla="*/ 413 w 2128"/>
                <a:gd name="T21" fmla="*/ 49 h 62"/>
                <a:gd name="T22" fmla="*/ 479 w 2128"/>
                <a:gd name="T23" fmla="*/ 50 h 62"/>
                <a:gd name="T24" fmla="*/ 517 w 2128"/>
                <a:gd name="T25" fmla="*/ 50 h 62"/>
                <a:gd name="T26" fmla="*/ 645 w 2128"/>
                <a:gd name="T27" fmla="*/ 51 h 62"/>
                <a:gd name="T28" fmla="*/ 725 w 2128"/>
                <a:gd name="T29" fmla="*/ 47 h 62"/>
                <a:gd name="T30" fmla="*/ 805 w 2128"/>
                <a:gd name="T31" fmla="*/ 48 h 62"/>
                <a:gd name="T32" fmla="*/ 869 w 2128"/>
                <a:gd name="T33" fmla="*/ 48 h 62"/>
                <a:gd name="T34" fmla="*/ 968 w 2128"/>
                <a:gd name="T35" fmla="*/ 47 h 62"/>
                <a:gd name="T36" fmla="*/ 1044 w 2128"/>
                <a:gd name="T37" fmla="*/ 44 h 62"/>
                <a:gd name="T38" fmla="*/ 1157 w 2128"/>
                <a:gd name="T39" fmla="*/ 45 h 62"/>
                <a:gd name="T40" fmla="*/ 1295 w 2128"/>
                <a:gd name="T41" fmla="*/ 47 h 62"/>
                <a:gd name="T42" fmla="*/ 1377 w 2128"/>
                <a:gd name="T43" fmla="*/ 44 h 62"/>
                <a:gd name="T44" fmla="*/ 1412 w 2128"/>
                <a:gd name="T45" fmla="*/ 48 h 62"/>
                <a:gd name="T46" fmla="*/ 1519 w 2128"/>
                <a:gd name="T47" fmla="*/ 48 h 62"/>
                <a:gd name="T48" fmla="*/ 1606 w 2128"/>
                <a:gd name="T49" fmla="*/ 48 h 62"/>
                <a:gd name="T50" fmla="*/ 1636 w 2128"/>
                <a:gd name="T51" fmla="*/ 46 h 62"/>
                <a:gd name="T52" fmla="*/ 1686 w 2128"/>
                <a:gd name="T53" fmla="*/ 49 h 62"/>
                <a:gd name="T54" fmla="*/ 1712 w 2128"/>
                <a:gd name="T55" fmla="*/ 49 h 62"/>
                <a:gd name="T56" fmla="*/ 1782 w 2128"/>
                <a:gd name="T57" fmla="*/ 49 h 62"/>
                <a:gd name="T58" fmla="*/ 1841 w 2128"/>
                <a:gd name="T59" fmla="*/ 47 h 62"/>
                <a:gd name="T60" fmla="*/ 1937 w 2128"/>
                <a:gd name="T61" fmla="*/ 45 h 62"/>
                <a:gd name="T62" fmla="*/ 2072 w 2128"/>
                <a:gd name="T63" fmla="*/ 45 h 62"/>
                <a:gd name="T64" fmla="*/ 2104 w 2128"/>
                <a:gd name="T65" fmla="*/ 40 h 62"/>
                <a:gd name="T66" fmla="*/ 2120 w 2128"/>
                <a:gd name="T67" fmla="*/ 26 h 62"/>
                <a:gd name="T68" fmla="*/ 2127 w 2128"/>
                <a:gd name="T69" fmla="*/ 39 h 62"/>
                <a:gd name="T70" fmla="*/ 2124 w 2128"/>
                <a:gd name="T71" fmla="*/ 49 h 62"/>
                <a:gd name="T72" fmla="*/ 2107 w 2128"/>
                <a:gd name="T73" fmla="*/ 58 h 62"/>
                <a:gd name="T74" fmla="*/ 1972 w 2128"/>
                <a:gd name="T75" fmla="*/ 58 h 62"/>
                <a:gd name="T76" fmla="*/ 1854 w 2128"/>
                <a:gd name="T77" fmla="*/ 60 h 62"/>
                <a:gd name="T78" fmla="*/ 1800 w 2128"/>
                <a:gd name="T79" fmla="*/ 61 h 62"/>
                <a:gd name="T80" fmla="*/ 1739 w 2128"/>
                <a:gd name="T81" fmla="*/ 61 h 62"/>
                <a:gd name="T82" fmla="*/ 1628 w 2128"/>
                <a:gd name="T83" fmla="*/ 57 h 62"/>
                <a:gd name="T84" fmla="*/ 1493 w 2128"/>
                <a:gd name="T85" fmla="*/ 56 h 62"/>
                <a:gd name="T86" fmla="*/ 1382 w 2128"/>
                <a:gd name="T87" fmla="*/ 58 h 62"/>
                <a:gd name="T88" fmla="*/ 1310 w 2128"/>
                <a:gd name="T89" fmla="*/ 58 h 62"/>
                <a:gd name="T90" fmla="*/ 1256 w 2128"/>
                <a:gd name="T91" fmla="*/ 58 h 62"/>
                <a:gd name="T92" fmla="*/ 1212 w 2128"/>
                <a:gd name="T93" fmla="*/ 59 h 62"/>
                <a:gd name="T94" fmla="*/ 1163 w 2128"/>
                <a:gd name="T95" fmla="*/ 57 h 62"/>
                <a:gd name="T96" fmla="*/ 1106 w 2128"/>
                <a:gd name="T97" fmla="*/ 60 h 62"/>
                <a:gd name="T98" fmla="*/ 1030 w 2128"/>
                <a:gd name="T99" fmla="*/ 59 h 62"/>
                <a:gd name="T100" fmla="*/ 971 w 2128"/>
                <a:gd name="T101" fmla="*/ 59 h 62"/>
                <a:gd name="T102" fmla="*/ 885 w 2128"/>
                <a:gd name="T103" fmla="*/ 61 h 62"/>
                <a:gd name="T104" fmla="*/ 784 w 2128"/>
                <a:gd name="T105" fmla="*/ 61 h 62"/>
                <a:gd name="T106" fmla="*/ 692 w 2128"/>
                <a:gd name="T107" fmla="*/ 61 h 62"/>
                <a:gd name="T108" fmla="*/ 609 w 2128"/>
                <a:gd name="T109" fmla="*/ 58 h 62"/>
                <a:gd name="T110" fmla="*/ 534 w 2128"/>
                <a:gd name="T111" fmla="*/ 59 h 62"/>
                <a:gd name="T112" fmla="*/ 401 w 2128"/>
                <a:gd name="T113" fmla="*/ 60 h 62"/>
                <a:gd name="T114" fmla="*/ 256 w 2128"/>
                <a:gd name="T115" fmla="*/ 59 h 62"/>
                <a:gd name="T116" fmla="*/ 19 w 2128"/>
                <a:gd name="T117" fmla="*/ 58 h 62"/>
                <a:gd name="T118" fmla="*/ 1 w 2128"/>
                <a:gd name="T119" fmla="*/ 46 h 62"/>
                <a:gd name="T120" fmla="*/ 0 w 2128"/>
                <a:gd name="T121" fmla="*/ 31 h 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8" h="62">
                  <a:moveTo>
                    <a:pt x="0" y="31"/>
                  </a:moveTo>
                  <a:lnTo>
                    <a:pt x="0" y="14"/>
                  </a:lnTo>
                  <a:lnTo>
                    <a:pt x="0" y="0"/>
                  </a:lnTo>
                  <a:lnTo>
                    <a:pt x="6" y="12"/>
                  </a:lnTo>
                  <a:lnTo>
                    <a:pt x="7" y="21"/>
                  </a:lnTo>
                  <a:lnTo>
                    <a:pt x="8" y="39"/>
                  </a:lnTo>
                  <a:lnTo>
                    <a:pt x="15" y="47"/>
                  </a:lnTo>
                  <a:lnTo>
                    <a:pt x="27" y="49"/>
                  </a:lnTo>
                  <a:lnTo>
                    <a:pt x="40" y="47"/>
                  </a:lnTo>
                  <a:lnTo>
                    <a:pt x="59" y="47"/>
                  </a:lnTo>
                  <a:lnTo>
                    <a:pt x="91" y="46"/>
                  </a:lnTo>
                  <a:lnTo>
                    <a:pt x="110" y="47"/>
                  </a:lnTo>
                  <a:lnTo>
                    <a:pt x="127" y="47"/>
                  </a:lnTo>
                  <a:lnTo>
                    <a:pt x="162" y="48"/>
                  </a:lnTo>
                  <a:lnTo>
                    <a:pt x="175" y="48"/>
                  </a:lnTo>
                  <a:lnTo>
                    <a:pt x="192" y="49"/>
                  </a:lnTo>
                  <a:lnTo>
                    <a:pt x="219" y="47"/>
                  </a:lnTo>
                  <a:lnTo>
                    <a:pt x="248" y="46"/>
                  </a:lnTo>
                  <a:lnTo>
                    <a:pt x="284" y="45"/>
                  </a:lnTo>
                  <a:lnTo>
                    <a:pt x="327" y="49"/>
                  </a:lnTo>
                  <a:lnTo>
                    <a:pt x="383" y="50"/>
                  </a:lnTo>
                  <a:lnTo>
                    <a:pt x="413" y="49"/>
                  </a:lnTo>
                  <a:lnTo>
                    <a:pt x="431" y="50"/>
                  </a:lnTo>
                  <a:lnTo>
                    <a:pt x="479" y="50"/>
                  </a:lnTo>
                  <a:lnTo>
                    <a:pt x="496" y="47"/>
                  </a:lnTo>
                  <a:lnTo>
                    <a:pt x="517" y="50"/>
                  </a:lnTo>
                  <a:lnTo>
                    <a:pt x="574" y="49"/>
                  </a:lnTo>
                  <a:lnTo>
                    <a:pt x="645" y="51"/>
                  </a:lnTo>
                  <a:lnTo>
                    <a:pt x="669" y="49"/>
                  </a:lnTo>
                  <a:lnTo>
                    <a:pt x="725" y="47"/>
                  </a:lnTo>
                  <a:lnTo>
                    <a:pt x="762" y="46"/>
                  </a:lnTo>
                  <a:lnTo>
                    <a:pt x="805" y="48"/>
                  </a:lnTo>
                  <a:lnTo>
                    <a:pt x="835" y="49"/>
                  </a:lnTo>
                  <a:lnTo>
                    <a:pt x="869" y="48"/>
                  </a:lnTo>
                  <a:lnTo>
                    <a:pt x="929" y="50"/>
                  </a:lnTo>
                  <a:lnTo>
                    <a:pt x="968" y="47"/>
                  </a:lnTo>
                  <a:lnTo>
                    <a:pt x="1005" y="47"/>
                  </a:lnTo>
                  <a:lnTo>
                    <a:pt x="1044" y="44"/>
                  </a:lnTo>
                  <a:lnTo>
                    <a:pt x="1093" y="47"/>
                  </a:lnTo>
                  <a:lnTo>
                    <a:pt x="1157" y="45"/>
                  </a:lnTo>
                  <a:lnTo>
                    <a:pt x="1230" y="45"/>
                  </a:lnTo>
                  <a:lnTo>
                    <a:pt x="1295" y="47"/>
                  </a:lnTo>
                  <a:lnTo>
                    <a:pt x="1334" y="43"/>
                  </a:lnTo>
                  <a:lnTo>
                    <a:pt x="1377" y="44"/>
                  </a:lnTo>
                  <a:lnTo>
                    <a:pt x="1394" y="47"/>
                  </a:lnTo>
                  <a:lnTo>
                    <a:pt x="1412" y="48"/>
                  </a:lnTo>
                  <a:lnTo>
                    <a:pt x="1469" y="47"/>
                  </a:lnTo>
                  <a:lnTo>
                    <a:pt x="1519" y="48"/>
                  </a:lnTo>
                  <a:lnTo>
                    <a:pt x="1587" y="49"/>
                  </a:lnTo>
                  <a:lnTo>
                    <a:pt x="1606" y="48"/>
                  </a:lnTo>
                  <a:lnTo>
                    <a:pt x="1619" y="48"/>
                  </a:lnTo>
                  <a:lnTo>
                    <a:pt x="1636" y="46"/>
                  </a:lnTo>
                  <a:lnTo>
                    <a:pt x="1670" y="48"/>
                  </a:lnTo>
                  <a:lnTo>
                    <a:pt x="1686" y="49"/>
                  </a:lnTo>
                  <a:lnTo>
                    <a:pt x="1698" y="47"/>
                  </a:lnTo>
                  <a:lnTo>
                    <a:pt x="1712" y="49"/>
                  </a:lnTo>
                  <a:lnTo>
                    <a:pt x="1739" y="47"/>
                  </a:lnTo>
                  <a:lnTo>
                    <a:pt x="1782" y="49"/>
                  </a:lnTo>
                  <a:lnTo>
                    <a:pt x="1824" y="45"/>
                  </a:lnTo>
                  <a:lnTo>
                    <a:pt x="1841" y="47"/>
                  </a:lnTo>
                  <a:lnTo>
                    <a:pt x="1859" y="47"/>
                  </a:lnTo>
                  <a:lnTo>
                    <a:pt x="1937" y="45"/>
                  </a:lnTo>
                  <a:lnTo>
                    <a:pt x="2013" y="47"/>
                  </a:lnTo>
                  <a:lnTo>
                    <a:pt x="2072" y="45"/>
                  </a:lnTo>
                  <a:lnTo>
                    <a:pt x="2092" y="43"/>
                  </a:lnTo>
                  <a:lnTo>
                    <a:pt x="2104" y="40"/>
                  </a:lnTo>
                  <a:lnTo>
                    <a:pt x="2113" y="34"/>
                  </a:lnTo>
                  <a:lnTo>
                    <a:pt x="2120" y="26"/>
                  </a:lnTo>
                  <a:lnTo>
                    <a:pt x="2127" y="13"/>
                  </a:lnTo>
                  <a:lnTo>
                    <a:pt x="2127" y="39"/>
                  </a:lnTo>
                  <a:lnTo>
                    <a:pt x="2127" y="45"/>
                  </a:lnTo>
                  <a:lnTo>
                    <a:pt x="2124" y="49"/>
                  </a:lnTo>
                  <a:lnTo>
                    <a:pt x="2118" y="54"/>
                  </a:lnTo>
                  <a:lnTo>
                    <a:pt x="2107" y="58"/>
                  </a:lnTo>
                  <a:lnTo>
                    <a:pt x="2029" y="61"/>
                  </a:lnTo>
                  <a:lnTo>
                    <a:pt x="1972" y="58"/>
                  </a:lnTo>
                  <a:lnTo>
                    <a:pt x="1945" y="60"/>
                  </a:lnTo>
                  <a:lnTo>
                    <a:pt x="1854" y="60"/>
                  </a:lnTo>
                  <a:lnTo>
                    <a:pt x="1828" y="59"/>
                  </a:lnTo>
                  <a:lnTo>
                    <a:pt x="1800" y="61"/>
                  </a:lnTo>
                  <a:lnTo>
                    <a:pt x="1772" y="59"/>
                  </a:lnTo>
                  <a:lnTo>
                    <a:pt x="1739" y="61"/>
                  </a:lnTo>
                  <a:lnTo>
                    <a:pt x="1653" y="60"/>
                  </a:lnTo>
                  <a:lnTo>
                    <a:pt x="1628" y="57"/>
                  </a:lnTo>
                  <a:lnTo>
                    <a:pt x="1547" y="60"/>
                  </a:lnTo>
                  <a:lnTo>
                    <a:pt x="1493" y="56"/>
                  </a:lnTo>
                  <a:lnTo>
                    <a:pt x="1430" y="60"/>
                  </a:lnTo>
                  <a:lnTo>
                    <a:pt x="1382" y="58"/>
                  </a:lnTo>
                  <a:lnTo>
                    <a:pt x="1336" y="60"/>
                  </a:lnTo>
                  <a:lnTo>
                    <a:pt x="1310" y="58"/>
                  </a:lnTo>
                  <a:lnTo>
                    <a:pt x="1287" y="58"/>
                  </a:lnTo>
                  <a:lnTo>
                    <a:pt x="1256" y="58"/>
                  </a:lnTo>
                  <a:lnTo>
                    <a:pt x="1235" y="57"/>
                  </a:lnTo>
                  <a:lnTo>
                    <a:pt x="1212" y="59"/>
                  </a:lnTo>
                  <a:lnTo>
                    <a:pt x="1188" y="57"/>
                  </a:lnTo>
                  <a:lnTo>
                    <a:pt x="1163" y="57"/>
                  </a:lnTo>
                  <a:lnTo>
                    <a:pt x="1134" y="59"/>
                  </a:lnTo>
                  <a:lnTo>
                    <a:pt x="1106" y="60"/>
                  </a:lnTo>
                  <a:lnTo>
                    <a:pt x="1075" y="60"/>
                  </a:lnTo>
                  <a:lnTo>
                    <a:pt x="1030" y="59"/>
                  </a:lnTo>
                  <a:lnTo>
                    <a:pt x="998" y="60"/>
                  </a:lnTo>
                  <a:lnTo>
                    <a:pt x="971" y="59"/>
                  </a:lnTo>
                  <a:lnTo>
                    <a:pt x="945" y="59"/>
                  </a:lnTo>
                  <a:lnTo>
                    <a:pt x="885" y="61"/>
                  </a:lnTo>
                  <a:lnTo>
                    <a:pt x="837" y="58"/>
                  </a:lnTo>
                  <a:lnTo>
                    <a:pt x="784" y="61"/>
                  </a:lnTo>
                  <a:lnTo>
                    <a:pt x="740" y="59"/>
                  </a:lnTo>
                  <a:lnTo>
                    <a:pt x="692" y="61"/>
                  </a:lnTo>
                  <a:lnTo>
                    <a:pt x="652" y="59"/>
                  </a:lnTo>
                  <a:lnTo>
                    <a:pt x="609" y="58"/>
                  </a:lnTo>
                  <a:lnTo>
                    <a:pt x="569" y="59"/>
                  </a:lnTo>
                  <a:lnTo>
                    <a:pt x="534" y="59"/>
                  </a:lnTo>
                  <a:lnTo>
                    <a:pt x="431" y="59"/>
                  </a:lnTo>
                  <a:lnTo>
                    <a:pt x="401" y="60"/>
                  </a:lnTo>
                  <a:lnTo>
                    <a:pt x="311" y="59"/>
                  </a:lnTo>
                  <a:lnTo>
                    <a:pt x="256" y="59"/>
                  </a:lnTo>
                  <a:lnTo>
                    <a:pt x="103" y="58"/>
                  </a:lnTo>
                  <a:lnTo>
                    <a:pt x="19" y="58"/>
                  </a:lnTo>
                  <a:lnTo>
                    <a:pt x="4" y="54"/>
                  </a:lnTo>
                  <a:lnTo>
                    <a:pt x="1" y="46"/>
                  </a:lnTo>
                  <a:lnTo>
                    <a:pt x="0" y="39"/>
                  </a:lnTo>
                  <a:lnTo>
                    <a:pt x="0" y="31"/>
                  </a:lnTo>
                </a:path>
              </a:pathLst>
            </a:custGeom>
            <a:solidFill>
              <a:schemeClr val="bg1"/>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1037" name="Group 1042">
            <a:extLst>
              <a:ext uri="{FF2B5EF4-FFF2-40B4-BE49-F238E27FC236}">
                <a16:creationId xmlns:a16="http://schemas.microsoft.com/office/drawing/2014/main" id="{ACF815C8-E935-DA91-C44A-598910122EE1}"/>
              </a:ext>
            </a:extLst>
          </p:cNvPr>
          <p:cNvGrpSpPr>
            <a:grpSpLocks/>
          </p:cNvGrpSpPr>
          <p:nvPr/>
        </p:nvGrpSpPr>
        <p:grpSpPr bwMode="auto">
          <a:xfrm>
            <a:off x="5646738" y="153988"/>
            <a:ext cx="3435350" cy="552450"/>
            <a:chOff x="3557" y="97"/>
            <a:chExt cx="2164" cy="348"/>
          </a:xfrm>
        </p:grpSpPr>
        <p:sp>
          <p:nvSpPr>
            <p:cNvPr id="1041" name="Freeform 1043">
              <a:extLst>
                <a:ext uri="{FF2B5EF4-FFF2-40B4-BE49-F238E27FC236}">
                  <a16:creationId xmlns:a16="http://schemas.microsoft.com/office/drawing/2014/main" id="{B3A8710A-7424-87FE-0CF7-04D634587BA4}"/>
                </a:ext>
              </a:extLst>
            </p:cNvPr>
            <p:cNvSpPr>
              <a:spLocks/>
            </p:cNvSpPr>
            <p:nvPr/>
          </p:nvSpPr>
          <p:spPr bwMode="auto">
            <a:xfrm>
              <a:off x="3557" y="97"/>
              <a:ext cx="2164" cy="284"/>
            </a:xfrm>
            <a:custGeom>
              <a:avLst/>
              <a:gdLst>
                <a:gd name="T0" fmla="*/ 29 w 2164"/>
                <a:gd name="T1" fmla="*/ 4 h 284"/>
                <a:gd name="T2" fmla="*/ 46 w 2164"/>
                <a:gd name="T3" fmla="*/ 0 h 284"/>
                <a:gd name="T4" fmla="*/ 2096 w 2164"/>
                <a:gd name="T5" fmla="*/ 0 h 284"/>
                <a:gd name="T6" fmla="*/ 2120 w 2164"/>
                <a:gd name="T7" fmla="*/ 3 h 284"/>
                <a:gd name="T8" fmla="*/ 2137 w 2164"/>
                <a:gd name="T9" fmla="*/ 10 h 284"/>
                <a:gd name="T10" fmla="*/ 2152 w 2164"/>
                <a:gd name="T11" fmla="*/ 28 h 284"/>
                <a:gd name="T12" fmla="*/ 2160 w 2164"/>
                <a:gd name="T13" fmla="*/ 49 h 284"/>
                <a:gd name="T14" fmla="*/ 2163 w 2164"/>
                <a:gd name="T15" fmla="*/ 73 h 284"/>
                <a:gd name="T16" fmla="*/ 2163 w 2164"/>
                <a:gd name="T17" fmla="*/ 283 h 284"/>
                <a:gd name="T18" fmla="*/ 81 w 2164"/>
                <a:gd name="T19" fmla="*/ 283 h 284"/>
                <a:gd name="T20" fmla="*/ 0 w 2164"/>
                <a:gd name="T21" fmla="*/ 283 h 284"/>
                <a:gd name="T22" fmla="*/ 0 w 2164"/>
                <a:gd name="T23" fmla="*/ 87 h 284"/>
                <a:gd name="T24" fmla="*/ 1 w 2164"/>
                <a:gd name="T25" fmla="*/ 59 h 284"/>
                <a:gd name="T26" fmla="*/ 9 w 2164"/>
                <a:gd name="T27" fmla="*/ 31 h 284"/>
                <a:gd name="T28" fmla="*/ 16 w 2164"/>
                <a:gd name="T29" fmla="*/ 16 h 284"/>
                <a:gd name="T30" fmla="*/ 29 w 2164"/>
                <a:gd name="T31" fmla="*/ 4 h 2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64" h="284">
                  <a:moveTo>
                    <a:pt x="29" y="4"/>
                  </a:moveTo>
                  <a:lnTo>
                    <a:pt x="46" y="0"/>
                  </a:lnTo>
                  <a:lnTo>
                    <a:pt x="2096" y="0"/>
                  </a:lnTo>
                  <a:lnTo>
                    <a:pt x="2120" y="3"/>
                  </a:lnTo>
                  <a:lnTo>
                    <a:pt x="2137" y="10"/>
                  </a:lnTo>
                  <a:lnTo>
                    <a:pt x="2152" y="28"/>
                  </a:lnTo>
                  <a:lnTo>
                    <a:pt x="2160" y="49"/>
                  </a:lnTo>
                  <a:lnTo>
                    <a:pt x="2163" y="73"/>
                  </a:lnTo>
                  <a:lnTo>
                    <a:pt x="2163" y="283"/>
                  </a:lnTo>
                  <a:lnTo>
                    <a:pt x="81" y="283"/>
                  </a:lnTo>
                  <a:lnTo>
                    <a:pt x="0" y="283"/>
                  </a:lnTo>
                  <a:lnTo>
                    <a:pt x="0" y="87"/>
                  </a:lnTo>
                  <a:lnTo>
                    <a:pt x="1" y="59"/>
                  </a:lnTo>
                  <a:lnTo>
                    <a:pt x="9" y="31"/>
                  </a:lnTo>
                  <a:lnTo>
                    <a:pt x="16" y="16"/>
                  </a:lnTo>
                  <a:lnTo>
                    <a:pt x="29" y="4"/>
                  </a:lnTo>
                </a:path>
              </a:pathLst>
            </a:custGeom>
            <a:gradFill rotWithShape="0">
              <a:gsLst>
                <a:gs pos="0">
                  <a:srgbClr val="00CCFF"/>
                </a:gs>
                <a:gs pos="100000">
                  <a:srgbClr val="FFFFFF"/>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42" name="Freeform 1044">
              <a:extLst>
                <a:ext uri="{FF2B5EF4-FFF2-40B4-BE49-F238E27FC236}">
                  <a16:creationId xmlns:a16="http://schemas.microsoft.com/office/drawing/2014/main" id="{C7C65D99-7015-BCCC-72D1-F46BF936EBC8}"/>
                </a:ext>
              </a:extLst>
            </p:cNvPr>
            <p:cNvSpPr>
              <a:spLocks/>
            </p:cNvSpPr>
            <p:nvPr/>
          </p:nvSpPr>
          <p:spPr bwMode="auto">
            <a:xfrm>
              <a:off x="3557" y="278"/>
              <a:ext cx="2164" cy="123"/>
            </a:xfrm>
            <a:custGeom>
              <a:avLst/>
              <a:gdLst>
                <a:gd name="T0" fmla="*/ 105 w 2164"/>
                <a:gd name="T1" fmla="*/ 42 h 123"/>
                <a:gd name="T2" fmla="*/ 170 w 2164"/>
                <a:gd name="T3" fmla="*/ 42 h 123"/>
                <a:gd name="T4" fmla="*/ 221 w 2164"/>
                <a:gd name="T5" fmla="*/ 63 h 123"/>
                <a:gd name="T6" fmla="*/ 305 w 2164"/>
                <a:gd name="T7" fmla="*/ 50 h 123"/>
                <a:gd name="T8" fmla="*/ 400 w 2164"/>
                <a:gd name="T9" fmla="*/ 44 h 123"/>
                <a:gd name="T10" fmla="*/ 466 w 2164"/>
                <a:gd name="T11" fmla="*/ 57 h 123"/>
                <a:gd name="T12" fmla="*/ 538 w 2164"/>
                <a:gd name="T13" fmla="*/ 50 h 123"/>
                <a:gd name="T14" fmla="*/ 654 w 2164"/>
                <a:gd name="T15" fmla="*/ 54 h 123"/>
                <a:gd name="T16" fmla="*/ 728 w 2164"/>
                <a:gd name="T17" fmla="*/ 63 h 123"/>
                <a:gd name="T18" fmla="*/ 815 w 2164"/>
                <a:gd name="T19" fmla="*/ 38 h 123"/>
                <a:gd name="T20" fmla="*/ 880 w 2164"/>
                <a:gd name="T21" fmla="*/ 60 h 123"/>
                <a:gd name="T22" fmla="*/ 968 w 2164"/>
                <a:gd name="T23" fmla="*/ 56 h 123"/>
                <a:gd name="T24" fmla="*/ 1013 w 2164"/>
                <a:gd name="T25" fmla="*/ 60 h 123"/>
                <a:gd name="T26" fmla="*/ 1053 w 2164"/>
                <a:gd name="T27" fmla="*/ 38 h 123"/>
                <a:gd name="T28" fmla="*/ 1105 w 2164"/>
                <a:gd name="T29" fmla="*/ 22 h 123"/>
                <a:gd name="T30" fmla="*/ 1167 w 2164"/>
                <a:gd name="T31" fmla="*/ 21 h 123"/>
                <a:gd name="T32" fmla="*/ 1218 w 2164"/>
                <a:gd name="T33" fmla="*/ 14 h 123"/>
                <a:gd name="T34" fmla="*/ 1265 w 2164"/>
                <a:gd name="T35" fmla="*/ 32 h 123"/>
                <a:gd name="T36" fmla="*/ 1316 w 2164"/>
                <a:gd name="T37" fmla="*/ 44 h 123"/>
                <a:gd name="T38" fmla="*/ 1399 w 2164"/>
                <a:gd name="T39" fmla="*/ 35 h 123"/>
                <a:gd name="T40" fmla="*/ 1436 w 2164"/>
                <a:gd name="T41" fmla="*/ 59 h 123"/>
                <a:gd name="T42" fmla="*/ 1493 w 2164"/>
                <a:gd name="T43" fmla="*/ 63 h 123"/>
                <a:gd name="T44" fmla="*/ 1589 w 2164"/>
                <a:gd name="T45" fmla="*/ 63 h 123"/>
                <a:gd name="T46" fmla="*/ 1647 w 2164"/>
                <a:gd name="T47" fmla="*/ 52 h 123"/>
                <a:gd name="T48" fmla="*/ 1691 w 2164"/>
                <a:gd name="T49" fmla="*/ 57 h 123"/>
                <a:gd name="T50" fmla="*/ 1743 w 2164"/>
                <a:gd name="T51" fmla="*/ 38 h 123"/>
                <a:gd name="T52" fmla="*/ 1817 w 2164"/>
                <a:gd name="T53" fmla="*/ 35 h 123"/>
                <a:gd name="T54" fmla="*/ 1878 w 2164"/>
                <a:gd name="T55" fmla="*/ 14 h 123"/>
                <a:gd name="T56" fmla="*/ 1926 w 2164"/>
                <a:gd name="T57" fmla="*/ 10 h 123"/>
                <a:gd name="T58" fmla="*/ 1988 w 2164"/>
                <a:gd name="T59" fmla="*/ 18 h 123"/>
                <a:gd name="T60" fmla="*/ 2042 w 2164"/>
                <a:gd name="T61" fmla="*/ 1 h 123"/>
                <a:gd name="T62" fmla="*/ 2093 w 2164"/>
                <a:gd name="T63" fmla="*/ 32 h 123"/>
                <a:gd name="T64" fmla="*/ 2150 w 2164"/>
                <a:gd name="T65" fmla="*/ 16 h 123"/>
                <a:gd name="T66" fmla="*/ 2163 w 2164"/>
                <a:gd name="T67" fmla="*/ 122 h 123"/>
                <a:gd name="T68" fmla="*/ 893 w 2164"/>
                <a:gd name="T69" fmla="*/ 99 h 123"/>
                <a:gd name="T70" fmla="*/ 0 w 2164"/>
                <a:gd name="T71" fmla="*/ 19 h 123"/>
                <a:gd name="T72" fmla="*/ 32 w 2164"/>
                <a:gd name="T73" fmla="*/ 33 h 123"/>
                <a:gd name="T74" fmla="*/ 75 w 2164"/>
                <a:gd name="T75" fmla="*/ 38 h 12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164" h="123">
                  <a:moveTo>
                    <a:pt x="75" y="38"/>
                  </a:moveTo>
                  <a:lnTo>
                    <a:pt x="105" y="42"/>
                  </a:lnTo>
                  <a:lnTo>
                    <a:pt x="138" y="38"/>
                  </a:lnTo>
                  <a:lnTo>
                    <a:pt x="170" y="42"/>
                  </a:lnTo>
                  <a:lnTo>
                    <a:pt x="195" y="53"/>
                  </a:lnTo>
                  <a:lnTo>
                    <a:pt x="221" y="63"/>
                  </a:lnTo>
                  <a:lnTo>
                    <a:pt x="266" y="54"/>
                  </a:lnTo>
                  <a:lnTo>
                    <a:pt x="305" y="50"/>
                  </a:lnTo>
                  <a:lnTo>
                    <a:pt x="360" y="50"/>
                  </a:lnTo>
                  <a:lnTo>
                    <a:pt x="400" y="44"/>
                  </a:lnTo>
                  <a:lnTo>
                    <a:pt x="435" y="50"/>
                  </a:lnTo>
                  <a:lnTo>
                    <a:pt x="466" y="57"/>
                  </a:lnTo>
                  <a:lnTo>
                    <a:pt x="494" y="59"/>
                  </a:lnTo>
                  <a:lnTo>
                    <a:pt x="538" y="50"/>
                  </a:lnTo>
                  <a:lnTo>
                    <a:pt x="586" y="50"/>
                  </a:lnTo>
                  <a:lnTo>
                    <a:pt x="654" y="54"/>
                  </a:lnTo>
                  <a:lnTo>
                    <a:pt x="683" y="65"/>
                  </a:lnTo>
                  <a:lnTo>
                    <a:pt x="728" y="63"/>
                  </a:lnTo>
                  <a:lnTo>
                    <a:pt x="773" y="44"/>
                  </a:lnTo>
                  <a:lnTo>
                    <a:pt x="815" y="38"/>
                  </a:lnTo>
                  <a:lnTo>
                    <a:pt x="844" y="44"/>
                  </a:lnTo>
                  <a:lnTo>
                    <a:pt x="880" y="60"/>
                  </a:lnTo>
                  <a:lnTo>
                    <a:pt x="921" y="66"/>
                  </a:lnTo>
                  <a:lnTo>
                    <a:pt x="968" y="56"/>
                  </a:lnTo>
                  <a:lnTo>
                    <a:pt x="989" y="52"/>
                  </a:lnTo>
                  <a:lnTo>
                    <a:pt x="1013" y="60"/>
                  </a:lnTo>
                  <a:lnTo>
                    <a:pt x="1032" y="50"/>
                  </a:lnTo>
                  <a:lnTo>
                    <a:pt x="1053" y="38"/>
                  </a:lnTo>
                  <a:lnTo>
                    <a:pt x="1078" y="26"/>
                  </a:lnTo>
                  <a:lnTo>
                    <a:pt x="1105" y="22"/>
                  </a:lnTo>
                  <a:lnTo>
                    <a:pt x="1136" y="26"/>
                  </a:lnTo>
                  <a:lnTo>
                    <a:pt x="1167" y="21"/>
                  </a:lnTo>
                  <a:lnTo>
                    <a:pt x="1198" y="14"/>
                  </a:lnTo>
                  <a:lnTo>
                    <a:pt x="1218" y="14"/>
                  </a:lnTo>
                  <a:lnTo>
                    <a:pt x="1237" y="16"/>
                  </a:lnTo>
                  <a:lnTo>
                    <a:pt x="1265" y="32"/>
                  </a:lnTo>
                  <a:lnTo>
                    <a:pt x="1293" y="29"/>
                  </a:lnTo>
                  <a:lnTo>
                    <a:pt x="1316" y="44"/>
                  </a:lnTo>
                  <a:lnTo>
                    <a:pt x="1361" y="44"/>
                  </a:lnTo>
                  <a:lnTo>
                    <a:pt x="1399" y="35"/>
                  </a:lnTo>
                  <a:lnTo>
                    <a:pt x="1417" y="47"/>
                  </a:lnTo>
                  <a:lnTo>
                    <a:pt x="1436" y="59"/>
                  </a:lnTo>
                  <a:lnTo>
                    <a:pt x="1462" y="56"/>
                  </a:lnTo>
                  <a:lnTo>
                    <a:pt x="1493" y="63"/>
                  </a:lnTo>
                  <a:lnTo>
                    <a:pt x="1526" y="56"/>
                  </a:lnTo>
                  <a:lnTo>
                    <a:pt x="1589" y="63"/>
                  </a:lnTo>
                  <a:lnTo>
                    <a:pt x="1616" y="69"/>
                  </a:lnTo>
                  <a:lnTo>
                    <a:pt x="1647" y="52"/>
                  </a:lnTo>
                  <a:lnTo>
                    <a:pt x="1667" y="51"/>
                  </a:lnTo>
                  <a:lnTo>
                    <a:pt x="1691" y="57"/>
                  </a:lnTo>
                  <a:lnTo>
                    <a:pt x="1714" y="54"/>
                  </a:lnTo>
                  <a:lnTo>
                    <a:pt x="1743" y="38"/>
                  </a:lnTo>
                  <a:lnTo>
                    <a:pt x="1793" y="33"/>
                  </a:lnTo>
                  <a:lnTo>
                    <a:pt x="1817" y="35"/>
                  </a:lnTo>
                  <a:lnTo>
                    <a:pt x="1842" y="35"/>
                  </a:lnTo>
                  <a:lnTo>
                    <a:pt x="1878" y="14"/>
                  </a:lnTo>
                  <a:lnTo>
                    <a:pt x="1899" y="6"/>
                  </a:lnTo>
                  <a:lnTo>
                    <a:pt x="1926" y="10"/>
                  </a:lnTo>
                  <a:lnTo>
                    <a:pt x="1957" y="32"/>
                  </a:lnTo>
                  <a:lnTo>
                    <a:pt x="1988" y="18"/>
                  </a:lnTo>
                  <a:lnTo>
                    <a:pt x="2017" y="0"/>
                  </a:lnTo>
                  <a:lnTo>
                    <a:pt x="2042" y="1"/>
                  </a:lnTo>
                  <a:lnTo>
                    <a:pt x="2071" y="38"/>
                  </a:lnTo>
                  <a:lnTo>
                    <a:pt x="2093" y="32"/>
                  </a:lnTo>
                  <a:lnTo>
                    <a:pt x="2125" y="16"/>
                  </a:lnTo>
                  <a:lnTo>
                    <a:pt x="2150" y="16"/>
                  </a:lnTo>
                  <a:lnTo>
                    <a:pt x="2163" y="28"/>
                  </a:lnTo>
                  <a:lnTo>
                    <a:pt x="2163" y="122"/>
                  </a:lnTo>
                  <a:lnTo>
                    <a:pt x="909" y="95"/>
                  </a:lnTo>
                  <a:lnTo>
                    <a:pt x="893" y="99"/>
                  </a:lnTo>
                  <a:lnTo>
                    <a:pt x="0" y="88"/>
                  </a:lnTo>
                  <a:lnTo>
                    <a:pt x="0" y="19"/>
                  </a:lnTo>
                  <a:lnTo>
                    <a:pt x="13" y="29"/>
                  </a:lnTo>
                  <a:lnTo>
                    <a:pt x="32" y="33"/>
                  </a:lnTo>
                  <a:lnTo>
                    <a:pt x="56" y="34"/>
                  </a:lnTo>
                  <a:lnTo>
                    <a:pt x="75" y="38"/>
                  </a:lnTo>
                </a:path>
              </a:pathLst>
            </a:custGeom>
            <a:solidFill>
              <a:srgbClr val="003300"/>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43" name="Freeform 1045">
              <a:extLst>
                <a:ext uri="{FF2B5EF4-FFF2-40B4-BE49-F238E27FC236}">
                  <a16:creationId xmlns:a16="http://schemas.microsoft.com/office/drawing/2014/main" id="{DEF71CA3-8374-8831-D369-2EA80F79CF7F}"/>
                </a:ext>
              </a:extLst>
            </p:cNvPr>
            <p:cNvSpPr>
              <a:spLocks/>
            </p:cNvSpPr>
            <p:nvPr/>
          </p:nvSpPr>
          <p:spPr bwMode="auto">
            <a:xfrm>
              <a:off x="3557" y="320"/>
              <a:ext cx="2164" cy="125"/>
            </a:xfrm>
            <a:custGeom>
              <a:avLst/>
              <a:gdLst>
                <a:gd name="T0" fmla="*/ 46 w 2164"/>
                <a:gd name="T1" fmla="*/ 123 h 125"/>
                <a:gd name="T2" fmla="*/ 2096 w 2164"/>
                <a:gd name="T3" fmla="*/ 124 h 125"/>
                <a:gd name="T4" fmla="*/ 2137 w 2164"/>
                <a:gd name="T5" fmla="*/ 120 h 125"/>
                <a:gd name="T6" fmla="*/ 2160 w 2164"/>
                <a:gd name="T7" fmla="*/ 104 h 125"/>
                <a:gd name="T8" fmla="*/ 2163 w 2164"/>
                <a:gd name="T9" fmla="*/ 14 h 125"/>
                <a:gd name="T10" fmla="*/ 2134 w 2164"/>
                <a:gd name="T11" fmla="*/ 4 h 125"/>
                <a:gd name="T12" fmla="*/ 2118 w 2164"/>
                <a:gd name="T13" fmla="*/ 34 h 125"/>
                <a:gd name="T14" fmla="*/ 2097 w 2164"/>
                <a:gd name="T15" fmla="*/ 31 h 125"/>
                <a:gd name="T16" fmla="*/ 2054 w 2164"/>
                <a:gd name="T17" fmla="*/ 17 h 125"/>
                <a:gd name="T18" fmla="*/ 1998 w 2164"/>
                <a:gd name="T19" fmla="*/ 21 h 125"/>
                <a:gd name="T20" fmla="*/ 1951 w 2164"/>
                <a:gd name="T21" fmla="*/ 25 h 125"/>
                <a:gd name="T22" fmla="*/ 1910 w 2164"/>
                <a:gd name="T23" fmla="*/ 17 h 125"/>
                <a:gd name="T24" fmla="*/ 1868 w 2164"/>
                <a:gd name="T25" fmla="*/ 27 h 125"/>
                <a:gd name="T26" fmla="*/ 1841 w 2164"/>
                <a:gd name="T27" fmla="*/ 33 h 125"/>
                <a:gd name="T28" fmla="*/ 1776 w 2164"/>
                <a:gd name="T29" fmla="*/ 28 h 125"/>
                <a:gd name="T30" fmla="*/ 1716 w 2164"/>
                <a:gd name="T31" fmla="*/ 24 h 125"/>
                <a:gd name="T32" fmla="*/ 1644 w 2164"/>
                <a:gd name="T33" fmla="*/ 54 h 125"/>
                <a:gd name="T34" fmla="*/ 1589 w 2164"/>
                <a:gd name="T35" fmla="*/ 38 h 125"/>
                <a:gd name="T36" fmla="*/ 1524 w 2164"/>
                <a:gd name="T37" fmla="*/ 37 h 125"/>
                <a:gd name="T38" fmla="*/ 1417 w 2164"/>
                <a:gd name="T39" fmla="*/ 36 h 125"/>
                <a:gd name="T40" fmla="*/ 1367 w 2164"/>
                <a:gd name="T41" fmla="*/ 33 h 125"/>
                <a:gd name="T42" fmla="*/ 1327 w 2164"/>
                <a:gd name="T43" fmla="*/ 24 h 125"/>
                <a:gd name="T44" fmla="*/ 1237 w 2164"/>
                <a:gd name="T45" fmla="*/ 43 h 125"/>
                <a:gd name="T46" fmla="*/ 1159 w 2164"/>
                <a:gd name="T47" fmla="*/ 33 h 125"/>
                <a:gd name="T48" fmla="*/ 1065 w 2164"/>
                <a:gd name="T49" fmla="*/ 38 h 125"/>
                <a:gd name="T50" fmla="*/ 988 w 2164"/>
                <a:gd name="T51" fmla="*/ 38 h 125"/>
                <a:gd name="T52" fmla="*/ 897 w 2164"/>
                <a:gd name="T53" fmla="*/ 51 h 125"/>
                <a:gd name="T54" fmla="*/ 801 w 2164"/>
                <a:gd name="T55" fmla="*/ 45 h 125"/>
                <a:gd name="T56" fmla="*/ 692 w 2164"/>
                <a:gd name="T57" fmla="*/ 46 h 125"/>
                <a:gd name="T58" fmla="*/ 575 w 2164"/>
                <a:gd name="T59" fmla="*/ 33 h 125"/>
                <a:gd name="T60" fmla="*/ 454 w 2164"/>
                <a:gd name="T61" fmla="*/ 23 h 125"/>
                <a:gd name="T62" fmla="*/ 371 w 2164"/>
                <a:gd name="T63" fmla="*/ 35 h 125"/>
                <a:gd name="T64" fmla="*/ 322 w 2164"/>
                <a:gd name="T65" fmla="*/ 31 h 125"/>
                <a:gd name="T66" fmla="*/ 252 w 2164"/>
                <a:gd name="T67" fmla="*/ 36 h 125"/>
                <a:gd name="T68" fmla="*/ 176 w 2164"/>
                <a:gd name="T69" fmla="*/ 35 h 125"/>
                <a:gd name="T70" fmla="*/ 99 w 2164"/>
                <a:gd name="T71" fmla="*/ 43 h 125"/>
                <a:gd name="T72" fmla="*/ 20 w 2164"/>
                <a:gd name="T73" fmla="*/ 37 h 125"/>
                <a:gd name="T74" fmla="*/ 2 w 2164"/>
                <a:gd name="T75" fmla="*/ 73 h 125"/>
                <a:gd name="T76" fmla="*/ 16 w 2164"/>
                <a:gd name="T77" fmla="*/ 116 h 12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64" h="125">
                  <a:moveTo>
                    <a:pt x="29" y="120"/>
                  </a:moveTo>
                  <a:lnTo>
                    <a:pt x="46" y="123"/>
                  </a:lnTo>
                  <a:lnTo>
                    <a:pt x="66" y="124"/>
                  </a:lnTo>
                  <a:lnTo>
                    <a:pt x="2096" y="124"/>
                  </a:lnTo>
                  <a:lnTo>
                    <a:pt x="2120" y="122"/>
                  </a:lnTo>
                  <a:lnTo>
                    <a:pt x="2137" y="120"/>
                  </a:lnTo>
                  <a:lnTo>
                    <a:pt x="2152" y="113"/>
                  </a:lnTo>
                  <a:lnTo>
                    <a:pt x="2160" y="104"/>
                  </a:lnTo>
                  <a:lnTo>
                    <a:pt x="2163" y="95"/>
                  </a:lnTo>
                  <a:lnTo>
                    <a:pt x="2163" y="14"/>
                  </a:lnTo>
                  <a:lnTo>
                    <a:pt x="2144" y="0"/>
                  </a:lnTo>
                  <a:lnTo>
                    <a:pt x="2134" y="4"/>
                  </a:lnTo>
                  <a:lnTo>
                    <a:pt x="2125" y="18"/>
                  </a:lnTo>
                  <a:lnTo>
                    <a:pt x="2118" y="34"/>
                  </a:lnTo>
                  <a:lnTo>
                    <a:pt x="2109" y="33"/>
                  </a:lnTo>
                  <a:lnTo>
                    <a:pt x="2097" y="31"/>
                  </a:lnTo>
                  <a:lnTo>
                    <a:pt x="2071" y="23"/>
                  </a:lnTo>
                  <a:lnTo>
                    <a:pt x="2054" y="17"/>
                  </a:lnTo>
                  <a:lnTo>
                    <a:pt x="2027" y="14"/>
                  </a:lnTo>
                  <a:lnTo>
                    <a:pt x="1998" y="21"/>
                  </a:lnTo>
                  <a:lnTo>
                    <a:pt x="1970" y="33"/>
                  </a:lnTo>
                  <a:lnTo>
                    <a:pt x="1951" y="25"/>
                  </a:lnTo>
                  <a:lnTo>
                    <a:pt x="1934" y="23"/>
                  </a:lnTo>
                  <a:lnTo>
                    <a:pt x="1910" y="17"/>
                  </a:lnTo>
                  <a:lnTo>
                    <a:pt x="1885" y="19"/>
                  </a:lnTo>
                  <a:lnTo>
                    <a:pt x="1868" y="27"/>
                  </a:lnTo>
                  <a:lnTo>
                    <a:pt x="1861" y="37"/>
                  </a:lnTo>
                  <a:lnTo>
                    <a:pt x="1841" y="33"/>
                  </a:lnTo>
                  <a:lnTo>
                    <a:pt x="1813" y="33"/>
                  </a:lnTo>
                  <a:lnTo>
                    <a:pt x="1776" y="28"/>
                  </a:lnTo>
                  <a:lnTo>
                    <a:pt x="1744" y="37"/>
                  </a:lnTo>
                  <a:lnTo>
                    <a:pt x="1716" y="24"/>
                  </a:lnTo>
                  <a:lnTo>
                    <a:pt x="1679" y="33"/>
                  </a:lnTo>
                  <a:lnTo>
                    <a:pt x="1644" y="54"/>
                  </a:lnTo>
                  <a:lnTo>
                    <a:pt x="1614" y="46"/>
                  </a:lnTo>
                  <a:lnTo>
                    <a:pt x="1589" y="38"/>
                  </a:lnTo>
                  <a:lnTo>
                    <a:pt x="1560" y="34"/>
                  </a:lnTo>
                  <a:lnTo>
                    <a:pt x="1524" y="37"/>
                  </a:lnTo>
                  <a:lnTo>
                    <a:pt x="1467" y="44"/>
                  </a:lnTo>
                  <a:lnTo>
                    <a:pt x="1417" y="36"/>
                  </a:lnTo>
                  <a:lnTo>
                    <a:pt x="1395" y="40"/>
                  </a:lnTo>
                  <a:lnTo>
                    <a:pt x="1367" y="33"/>
                  </a:lnTo>
                  <a:lnTo>
                    <a:pt x="1348" y="25"/>
                  </a:lnTo>
                  <a:lnTo>
                    <a:pt x="1327" y="24"/>
                  </a:lnTo>
                  <a:lnTo>
                    <a:pt x="1287" y="28"/>
                  </a:lnTo>
                  <a:lnTo>
                    <a:pt x="1237" y="43"/>
                  </a:lnTo>
                  <a:lnTo>
                    <a:pt x="1194" y="30"/>
                  </a:lnTo>
                  <a:lnTo>
                    <a:pt x="1159" y="33"/>
                  </a:lnTo>
                  <a:lnTo>
                    <a:pt x="1125" y="51"/>
                  </a:lnTo>
                  <a:lnTo>
                    <a:pt x="1065" y="38"/>
                  </a:lnTo>
                  <a:lnTo>
                    <a:pt x="1019" y="45"/>
                  </a:lnTo>
                  <a:lnTo>
                    <a:pt x="988" y="38"/>
                  </a:lnTo>
                  <a:lnTo>
                    <a:pt x="943" y="42"/>
                  </a:lnTo>
                  <a:lnTo>
                    <a:pt x="897" y="51"/>
                  </a:lnTo>
                  <a:lnTo>
                    <a:pt x="866" y="48"/>
                  </a:lnTo>
                  <a:lnTo>
                    <a:pt x="801" y="45"/>
                  </a:lnTo>
                  <a:lnTo>
                    <a:pt x="760" y="51"/>
                  </a:lnTo>
                  <a:lnTo>
                    <a:pt x="692" y="46"/>
                  </a:lnTo>
                  <a:lnTo>
                    <a:pt x="636" y="42"/>
                  </a:lnTo>
                  <a:lnTo>
                    <a:pt x="575" y="33"/>
                  </a:lnTo>
                  <a:lnTo>
                    <a:pt x="518" y="42"/>
                  </a:lnTo>
                  <a:lnTo>
                    <a:pt x="454" y="23"/>
                  </a:lnTo>
                  <a:lnTo>
                    <a:pt x="404" y="24"/>
                  </a:lnTo>
                  <a:lnTo>
                    <a:pt x="371" y="35"/>
                  </a:lnTo>
                  <a:lnTo>
                    <a:pt x="349" y="26"/>
                  </a:lnTo>
                  <a:lnTo>
                    <a:pt x="322" y="31"/>
                  </a:lnTo>
                  <a:lnTo>
                    <a:pt x="287" y="33"/>
                  </a:lnTo>
                  <a:lnTo>
                    <a:pt x="252" y="36"/>
                  </a:lnTo>
                  <a:lnTo>
                    <a:pt x="211" y="44"/>
                  </a:lnTo>
                  <a:lnTo>
                    <a:pt x="176" y="35"/>
                  </a:lnTo>
                  <a:lnTo>
                    <a:pt x="143" y="39"/>
                  </a:lnTo>
                  <a:lnTo>
                    <a:pt x="99" y="43"/>
                  </a:lnTo>
                  <a:lnTo>
                    <a:pt x="71" y="39"/>
                  </a:lnTo>
                  <a:lnTo>
                    <a:pt x="20" y="37"/>
                  </a:lnTo>
                  <a:lnTo>
                    <a:pt x="0" y="46"/>
                  </a:lnTo>
                  <a:lnTo>
                    <a:pt x="2" y="73"/>
                  </a:lnTo>
                  <a:lnTo>
                    <a:pt x="5" y="96"/>
                  </a:lnTo>
                  <a:lnTo>
                    <a:pt x="16" y="116"/>
                  </a:lnTo>
                  <a:lnTo>
                    <a:pt x="29" y="120"/>
                  </a:lnTo>
                </a:path>
              </a:pathLst>
            </a:custGeom>
            <a:gradFill rotWithShape="0">
              <a:gsLst>
                <a:gs pos="0">
                  <a:srgbClr val="CC6600"/>
                </a:gs>
                <a:gs pos="100000">
                  <a:srgbClr val="000000"/>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44" name="Freeform 1046">
              <a:extLst>
                <a:ext uri="{FF2B5EF4-FFF2-40B4-BE49-F238E27FC236}">
                  <a16:creationId xmlns:a16="http://schemas.microsoft.com/office/drawing/2014/main" id="{900B898C-8D5A-7E8B-74E0-A687A7DA9A38}"/>
                </a:ext>
              </a:extLst>
            </p:cNvPr>
            <p:cNvSpPr>
              <a:spLocks/>
            </p:cNvSpPr>
            <p:nvPr/>
          </p:nvSpPr>
          <p:spPr bwMode="auto">
            <a:xfrm>
              <a:off x="3570" y="104"/>
              <a:ext cx="2129" cy="162"/>
            </a:xfrm>
            <a:custGeom>
              <a:avLst/>
              <a:gdLst>
                <a:gd name="T0" fmla="*/ 0 w 2129"/>
                <a:gd name="T1" fmla="*/ 122 h 162"/>
                <a:gd name="T2" fmla="*/ 5 w 2129"/>
                <a:gd name="T3" fmla="*/ 129 h 162"/>
                <a:gd name="T4" fmla="*/ 9 w 2129"/>
                <a:gd name="T5" fmla="*/ 58 h 162"/>
                <a:gd name="T6" fmla="*/ 28 w 2129"/>
                <a:gd name="T7" fmla="*/ 29 h 162"/>
                <a:gd name="T8" fmla="*/ 101 w 2129"/>
                <a:gd name="T9" fmla="*/ 25 h 162"/>
                <a:gd name="T10" fmla="*/ 243 w 2129"/>
                <a:gd name="T11" fmla="*/ 29 h 162"/>
                <a:gd name="T12" fmla="*/ 378 w 2129"/>
                <a:gd name="T13" fmla="*/ 28 h 162"/>
                <a:gd name="T14" fmla="*/ 537 w 2129"/>
                <a:gd name="T15" fmla="*/ 29 h 162"/>
                <a:gd name="T16" fmla="*/ 645 w 2129"/>
                <a:gd name="T17" fmla="*/ 25 h 162"/>
                <a:gd name="T18" fmla="*/ 735 w 2129"/>
                <a:gd name="T19" fmla="*/ 25 h 162"/>
                <a:gd name="T20" fmla="*/ 870 w 2129"/>
                <a:gd name="T21" fmla="*/ 33 h 162"/>
                <a:gd name="T22" fmla="*/ 968 w 2129"/>
                <a:gd name="T23" fmla="*/ 35 h 162"/>
                <a:gd name="T24" fmla="*/ 1079 w 2129"/>
                <a:gd name="T25" fmla="*/ 29 h 162"/>
                <a:gd name="T26" fmla="*/ 1212 w 2129"/>
                <a:gd name="T27" fmla="*/ 40 h 162"/>
                <a:gd name="T28" fmla="*/ 1316 w 2129"/>
                <a:gd name="T29" fmla="*/ 37 h 162"/>
                <a:gd name="T30" fmla="*/ 1414 w 2129"/>
                <a:gd name="T31" fmla="*/ 32 h 162"/>
                <a:gd name="T32" fmla="*/ 1525 w 2129"/>
                <a:gd name="T33" fmla="*/ 36 h 162"/>
                <a:gd name="T34" fmla="*/ 1621 w 2129"/>
                <a:gd name="T35" fmla="*/ 32 h 162"/>
                <a:gd name="T36" fmla="*/ 1714 w 2129"/>
                <a:gd name="T37" fmla="*/ 29 h 162"/>
                <a:gd name="T38" fmla="*/ 1781 w 2129"/>
                <a:gd name="T39" fmla="*/ 32 h 162"/>
                <a:gd name="T40" fmla="*/ 1913 w 2129"/>
                <a:gd name="T41" fmla="*/ 25 h 162"/>
                <a:gd name="T42" fmla="*/ 2046 w 2129"/>
                <a:gd name="T43" fmla="*/ 33 h 162"/>
                <a:gd name="T44" fmla="*/ 2093 w 2129"/>
                <a:gd name="T45" fmla="*/ 47 h 162"/>
                <a:gd name="T46" fmla="*/ 2115 w 2129"/>
                <a:gd name="T47" fmla="*/ 68 h 162"/>
                <a:gd name="T48" fmla="*/ 2128 w 2129"/>
                <a:gd name="T49" fmla="*/ 124 h 162"/>
                <a:gd name="T50" fmla="*/ 2128 w 2129"/>
                <a:gd name="T51" fmla="*/ 41 h 162"/>
                <a:gd name="T52" fmla="*/ 2120 w 2129"/>
                <a:gd name="T53" fmla="*/ 16 h 162"/>
                <a:gd name="T54" fmla="*/ 1974 w 2129"/>
                <a:gd name="T55" fmla="*/ 6 h 162"/>
                <a:gd name="T56" fmla="*/ 1855 w 2129"/>
                <a:gd name="T57" fmla="*/ 1 h 162"/>
                <a:gd name="T58" fmla="*/ 1774 w 2129"/>
                <a:gd name="T59" fmla="*/ 3 h 162"/>
                <a:gd name="T60" fmla="*/ 1658 w 2129"/>
                <a:gd name="T61" fmla="*/ 8 h 162"/>
                <a:gd name="T62" fmla="*/ 1453 w 2129"/>
                <a:gd name="T63" fmla="*/ 6 h 162"/>
                <a:gd name="T64" fmla="*/ 1311 w 2129"/>
                <a:gd name="T65" fmla="*/ 6 h 162"/>
                <a:gd name="T66" fmla="*/ 1212 w 2129"/>
                <a:gd name="T67" fmla="*/ 6 h 162"/>
                <a:gd name="T68" fmla="*/ 1135 w 2129"/>
                <a:gd name="T69" fmla="*/ 4 h 162"/>
                <a:gd name="T70" fmla="*/ 1000 w 2129"/>
                <a:gd name="T71" fmla="*/ 6 h 162"/>
                <a:gd name="T72" fmla="*/ 837 w 2129"/>
                <a:gd name="T73" fmla="*/ 6 h 162"/>
                <a:gd name="T74" fmla="*/ 652 w 2129"/>
                <a:gd name="T75" fmla="*/ 4 h 162"/>
                <a:gd name="T76" fmla="*/ 569 w 2129"/>
                <a:gd name="T77" fmla="*/ 2 h 162"/>
                <a:gd name="T78" fmla="*/ 431 w 2129"/>
                <a:gd name="T79" fmla="*/ 2 h 162"/>
                <a:gd name="T80" fmla="*/ 256 w 2129"/>
                <a:gd name="T81" fmla="*/ 2 h 162"/>
                <a:gd name="T82" fmla="*/ 107 w 2129"/>
                <a:gd name="T83" fmla="*/ 0 h 162"/>
                <a:gd name="T84" fmla="*/ 34 w 2129"/>
                <a:gd name="T85" fmla="*/ 1 h 162"/>
                <a:gd name="T86" fmla="*/ 5 w 2129"/>
                <a:gd name="T87" fmla="*/ 18 h 162"/>
                <a:gd name="T88" fmla="*/ 0 w 2129"/>
                <a:gd name="T89" fmla="*/ 56 h 16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29" h="162">
                  <a:moveTo>
                    <a:pt x="0" y="78"/>
                  </a:moveTo>
                  <a:lnTo>
                    <a:pt x="0" y="122"/>
                  </a:lnTo>
                  <a:lnTo>
                    <a:pt x="0" y="161"/>
                  </a:lnTo>
                  <a:lnTo>
                    <a:pt x="5" y="129"/>
                  </a:lnTo>
                  <a:lnTo>
                    <a:pt x="7" y="104"/>
                  </a:lnTo>
                  <a:lnTo>
                    <a:pt x="9" y="58"/>
                  </a:lnTo>
                  <a:lnTo>
                    <a:pt x="15" y="36"/>
                  </a:lnTo>
                  <a:lnTo>
                    <a:pt x="28" y="29"/>
                  </a:lnTo>
                  <a:lnTo>
                    <a:pt x="60" y="24"/>
                  </a:lnTo>
                  <a:lnTo>
                    <a:pt x="101" y="25"/>
                  </a:lnTo>
                  <a:lnTo>
                    <a:pt x="200" y="25"/>
                  </a:lnTo>
                  <a:lnTo>
                    <a:pt x="243" y="29"/>
                  </a:lnTo>
                  <a:lnTo>
                    <a:pt x="306" y="25"/>
                  </a:lnTo>
                  <a:lnTo>
                    <a:pt x="378" y="28"/>
                  </a:lnTo>
                  <a:lnTo>
                    <a:pt x="431" y="27"/>
                  </a:lnTo>
                  <a:lnTo>
                    <a:pt x="537" y="29"/>
                  </a:lnTo>
                  <a:lnTo>
                    <a:pt x="574" y="29"/>
                  </a:lnTo>
                  <a:lnTo>
                    <a:pt x="645" y="25"/>
                  </a:lnTo>
                  <a:lnTo>
                    <a:pt x="669" y="30"/>
                  </a:lnTo>
                  <a:lnTo>
                    <a:pt x="735" y="25"/>
                  </a:lnTo>
                  <a:lnTo>
                    <a:pt x="836" y="29"/>
                  </a:lnTo>
                  <a:lnTo>
                    <a:pt x="870" y="33"/>
                  </a:lnTo>
                  <a:lnTo>
                    <a:pt x="923" y="29"/>
                  </a:lnTo>
                  <a:lnTo>
                    <a:pt x="968" y="35"/>
                  </a:lnTo>
                  <a:lnTo>
                    <a:pt x="1006" y="35"/>
                  </a:lnTo>
                  <a:lnTo>
                    <a:pt x="1079" y="29"/>
                  </a:lnTo>
                  <a:lnTo>
                    <a:pt x="1149" y="33"/>
                  </a:lnTo>
                  <a:lnTo>
                    <a:pt x="1212" y="40"/>
                  </a:lnTo>
                  <a:lnTo>
                    <a:pt x="1231" y="41"/>
                  </a:lnTo>
                  <a:lnTo>
                    <a:pt x="1316" y="37"/>
                  </a:lnTo>
                  <a:lnTo>
                    <a:pt x="1395" y="34"/>
                  </a:lnTo>
                  <a:lnTo>
                    <a:pt x="1414" y="32"/>
                  </a:lnTo>
                  <a:lnTo>
                    <a:pt x="1443" y="33"/>
                  </a:lnTo>
                  <a:lnTo>
                    <a:pt x="1525" y="36"/>
                  </a:lnTo>
                  <a:lnTo>
                    <a:pt x="1588" y="30"/>
                  </a:lnTo>
                  <a:lnTo>
                    <a:pt x="1621" y="32"/>
                  </a:lnTo>
                  <a:lnTo>
                    <a:pt x="1671" y="33"/>
                  </a:lnTo>
                  <a:lnTo>
                    <a:pt x="1714" y="29"/>
                  </a:lnTo>
                  <a:lnTo>
                    <a:pt x="1742" y="25"/>
                  </a:lnTo>
                  <a:lnTo>
                    <a:pt x="1781" y="32"/>
                  </a:lnTo>
                  <a:lnTo>
                    <a:pt x="1860" y="34"/>
                  </a:lnTo>
                  <a:lnTo>
                    <a:pt x="1913" y="25"/>
                  </a:lnTo>
                  <a:lnTo>
                    <a:pt x="1990" y="33"/>
                  </a:lnTo>
                  <a:lnTo>
                    <a:pt x="2046" y="33"/>
                  </a:lnTo>
                  <a:lnTo>
                    <a:pt x="2075" y="33"/>
                  </a:lnTo>
                  <a:lnTo>
                    <a:pt x="2093" y="47"/>
                  </a:lnTo>
                  <a:lnTo>
                    <a:pt x="2105" y="54"/>
                  </a:lnTo>
                  <a:lnTo>
                    <a:pt x="2115" y="68"/>
                  </a:lnTo>
                  <a:lnTo>
                    <a:pt x="2122" y="92"/>
                  </a:lnTo>
                  <a:lnTo>
                    <a:pt x="2128" y="124"/>
                  </a:lnTo>
                  <a:lnTo>
                    <a:pt x="2128" y="58"/>
                  </a:lnTo>
                  <a:lnTo>
                    <a:pt x="2128" y="41"/>
                  </a:lnTo>
                  <a:lnTo>
                    <a:pt x="2125" y="30"/>
                  </a:lnTo>
                  <a:lnTo>
                    <a:pt x="2120" y="16"/>
                  </a:lnTo>
                  <a:lnTo>
                    <a:pt x="2089" y="7"/>
                  </a:lnTo>
                  <a:lnTo>
                    <a:pt x="1974" y="6"/>
                  </a:lnTo>
                  <a:lnTo>
                    <a:pt x="1946" y="1"/>
                  </a:lnTo>
                  <a:lnTo>
                    <a:pt x="1855" y="1"/>
                  </a:lnTo>
                  <a:lnTo>
                    <a:pt x="1829" y="3"/>
                  </a:lnTo>
                  <a:lnTo>
                    <a:pt x="1774" y="3"/>
                  </a:lnTo>
                  <a:lnTo>
                    <a:pt x="1733" y="2"/>
                  </a:lnTo>
                  <a:lnTo>
                    <a:pt x="1658" y="8"/>
                  </a:lnTo>
                  <a:lnTo>
                    <a:pt x="1501" y="3"/>
                  </a:lnTo>
                  <a:lnTo>
                    <a:pt x="1453" y="6"/>
                  </a:lnTo>
                  <a:lnTo>
                    <a:pt x="1366" y="10"/>
                  </a:lnTo>
                  <a:lnTo>
                    <a:pt x="1311" y="6"/>
                  </a:lnTo>
                  <a:lnTo>
                    <a:pt x="1256" y="6"/>
                  </a:lnTo>
                  <a:lnTo>
                    <a:pt x="1212" y="6"/>
                  </a:lnTo>
                  <a:lnTo>
                    <a:pt x="1164" y="9"/>
                  </a:lnTo>
                  <a:lnTo>
                    <a:pt x="1135" y="4"/>
                  </a:lnTo>
                  <a:lnTo>
                    <a:pt x="1031" y="6"/>
                  </a:lnTo>
                  <a:lnTo>
                    <a:pt x="1000" y="6"/>
                  </a:lnTo>
                  <a:lnTo>
                    <a:pt x="945" y="4"/>
                  </a:lnTo>
                  <a:lnTo>
                    <a:pt x="837" y="6"/>
                  </a:lnTo>
                  <a:lnTo>
                    <a:pt x="741" y="4"/>
                  </a:lnTo>
                  <a:lnTo>
                    <a:pt x="652" y="4"/>
                  </a:lnTo>
                  <a:lnTo>
                    <a:pt x="610" y="6"/>
                  </a:lnTo>
                  <a:lnTo>
                    <a:pt x="569" y="2"/>
                  </a:lnTo>
                  <a:lnTo>
                    <a:pt x="535" y="2"/>
                  </a:lnTo>
                  <a:lnTo>
                    <a:pt x="431" y="2"/>
                  </a:lnTo>
                  <a:lnTo>
                    <a:pt x="312" y="4"/>
                  </a:lnTo>
                  <a:lnTo>
                    <a:pt x="256" y="2"/>
                  </a:lnTo>
                  <a:lnTo>
                    <a:pt x="190" y="4"/>
                  </a:lnTo>
                  <a:lnTo>
                    <a:pt x="107" y="0"/>
                  </a:lnTo>
                  <a:lnTo>
                    <a:pt x="56" y="0"/>
                  </a:lnTo>
                  <a:lnTo>
                    <a:pt x="34" y="1"/>
                  </a:lnTo>
                  <a:lnTo>
                    <a:pt x="19" y="6"/>
                  </a:lnTo>
                  <a:lnTo>
                    <a:pt x="5" y="18"/>
                  </a:lnTo>
                  <a:lnTo>
                    <a:pt x="1" y="37"/>
                  </a:lnTo>
                  <a:lnTo>
                    <a:pt x="0" y="56"/>
                  </a:lnTo>
                  <a:lnTo>
                    <a:pt x="0" y="78"/>
                  </a:lnTo>
                </a:path>
              </a:pathLst>
            </a:custGeom>
            <a:solidFill>
              <a:srgbClr val="FFFFFF"/>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45" name="Freeform 1047">
              <a:extLst>
                <a:ext uri="{FF2B5EF4-FFF2-40B4-BE49-F238E27FC236}">
                  <a16:creationId xmlns:a16="http://schemas.microsoft.com/office/drawing/2014/main" id="{5EEFC6B4-66BF-974C-0443-FAD2EF705A9E}"/>
                </a:ext>
              </a:extLst>
            </p:cNvPr>
            <p:cNvSpPr>
              <a:spLocks/>
            </p:cNvSpPr>
            <p:nvPr/>
          </p:nvSpPr>
          <p:spPr bwMode="auto">
            <a:xfrm>
              <a:off x="3574" y="363"/>
              <a:ext cx="2128" cy="65"/>
            </a:xfrm>
            <a:custGeom>
              <a:avLst/>
              <a:gdLst>
                <a:gd name="T0" fmla="*/ 0 w 2128"/>
                <a:gd name="T1" fmla="*/ 15 h 65"/>
                <a:gd name="T2" fmla="*/ 6 w 2128"/>
                <a:gd name="T3" fmla="*/ 12 h 65"/>
                <a:gd name="T4" fmla="*/ 8 w 2128"/>
                <a:gd name="T5" fmla="*/ 40 h 65"/>
                <a:gd name="T6" fmla="*/ 27 w 2128"/>
                <a:gd name="T7" fmla="*/ 52 h 65"/>
                <a:gd name="T8" fmla="*/ 59 w 2128"/>
                <a:gd name="T9" fmla="*/ 49 h 65"/>
                <a:gd name="T10" fmla="*/ 110 w 2128"/>
                <a:gd name="T11" fmla="*/ 49 h 65"/>
                <a:gd name="T12" fmla="*/ 162 w 2128"/>
                <a:gd name="T13" fmla="*/ 50 h 65"/>
                <a:gd name="T14" fmla="*/ 192 w 2128"/>
                <a:gd name="T15" fmla="*/ 51 h 65"/>
                <a:gd name="T16" fmla="*/ 248 w 2128"/>
                <a:gd name="T17" fmla="*/ 48 h 65"/>
                <a:gd name="T18" fmla="*/ 327 w 2128"/>
                <a:gd name="T19" fmla="*/ 51 h 65"/>
                <a:gd name="T20" fmla="*/ 413 w 2128"/>
                <a:gd name="T21" fmla="*/ 51 h 65"/>
                <a:gd name="T22" fmla="*/ 479 w 2128"/>
                <a:gd name="T23" fmla="*/ 53 h 65"/>
                <a:gd name="T24" fmla="*/ 517 w 2128"/>
                <a:gd name="T25" fmla="*/ 52 h 65"/>
                <a:gd name="T26" fmla="*/ 645 w 2128"/>
                <a:gd name="T27" fmla="*/ 53 h 65"/>
                <a:gd name="T28" fmla="*/ 725 w 2128"/>
                <a:gd name="T29" fmla="*/ 49 h 65"/>
                <a:gd name="T30" fmla="*/ 805 w 2128"/>
                <a:gd name="T31" fmla="*/ 50 h 65"/>
                <a:gd name="T32" fmla="*/ 869 w 2128"/>
                <a:gd name="T33" fmla="*/ 50 h 65"/>
                <a:gd name="T34" fmla="*/ 968 w 2128"/>
                <a:gd name="T35" fmla="*/ 49 h 65"/>
                <a:gd name="T36" fmla="*/ 1044 w 2128"/>
                <a:gd name="T37" fmla="*/ 46 h 65"/>
                <a:gd name="T38" fmla="*/ 1157 w 2128"/>
                <a:gd name="T39" fmla="*/ 47 h 65"/>
                <a:gd name="T40" fmla="*/ 1295 w 2128"/>
                <a:gd name="T41" fmla="*/ 49 h 65"/>
                <a:gd name="T42" fmla="*/ 1377 w 2128"/>
                <a:gd name="T43" fmla="*/ 46 h 65"/>
                <a:gd name="T44" fmla="*/ 1412 w 2128"/>
                <a:gd name="T45" fmla="*/ 51 h 65"/>
                <a:gd name="T46" fmla="*/ 1519 w 2128"/>
                <a:gd name="T47" fmla="*/ 51 h 65"/>
                <a:gd name="T48" fmla="*/ 1606 w 2128"/>
                <a:gd name="T49" fmla="*/ 51 h 65"/>
                <a:gd name="T50" fmla="*/ 1636 w 2128"/>
                <a:gd name="T51" fmla="*/ 48 h 65"/>
                <a:gd name="T52" fmla="*/ 1686 w 2128"/>
                <a:gd name="T53" fmla="*/ 51 h 65"/>
                <a:gd name="T54" fmla="*/ 1712 w 2128"/>
                <a:gd name="T55" fmla="*/ 52 h 65"/>
                <a:gd name="T56" fmla="*/ 1782 w 2128"/>
                <a:gd name="T57" fmla="*/ 51 h 65"/>
                <a:gd name="T58" fmla="*/ 1841 w 2128"/>
                <a:gd name="T59" fmla="*/ 50 h 65"/>
                <a:gd name="T60" fmla="*/ 1937 w 2128"/>
                <a:gd name="T61" fmla="*/ 48 h 65"/>
                <a:gd name="T62" fmla="*/ 2072 w 2128"/>
                <a:gd name="T63" fmla="*/ 47 h 65"/>
                <a:gd name="T64" fmla="*/ 2104 w 2128"/>
                <a:gd name="T65" fmla="*/ 42 h 65"/>
                <a:gd name="T66" fmla="*/ 2120 w 2128"/>
                <a:gd name="T67" fmla="*/ 27 h 65"/>
                <a:gd name="T68" fmla="*/ 2127 w 2128"/>
                <a:gd name="T69" fmla="*/ 40 h 65"/>
                <a:gd name="T70" fmla="*/ 2124 w 2128"/>
                <a:gd name="T71" fmla="*/ 51 h 65"/>
                <a:gd name="T72" fmla="*/ 2107 w 2128"/>
                <a:gd name="T73" fmla="*/ 61 h 65"/>
                <a:gd name="T74" fmla="*/ 1972 w 2128"/>
                <a:gd name="T75" fmla="*/ 61 h 65"/>
                <a:gd name="T76" fmla="*/ 1854 w 2128"/>
                <a:gd name="T77" fmla="*/ 63 h 65"/>
                <a:gd name="T78" fmla="*/ 1800 w 2128"/>
                <a:gd name="T79" fmla="*/ 64 h 65"/>
                <a:gd name="T80" fmla="*/ 1739 w 2128"/>
                <a:gd name="T81" fmla="*/ 64 h 65"/>
                <a:gd name="T82" fmla="*/ 1628 w 2128"/>
                <a:gd name="T83" fmla="*/ 60 h 65"/>
                <a:gd name="T84" fmla="*/ 1493 w 2128"/>
                <a:gd name="T85" fmla="*/ 59 h 65"/>
                <a:gd name="T86" fmla="*/ 1382 w 2128"/>
                <a:gd name="T87" fmla="*/ 61 h 65"/>
                <a:gd name="T88" fmla="*/ 1310 w 2128"/>
                <a:gd name="T89" fmla="*/ 61 h 65"/>
                <a:gd name="T90" fmla="*/ 1256 w 2128"/>
                <a:gd name="T91" fmla="*/ 61 h 65"/>
                <a:gd name="T92" fmla="*/ 1212 w 2128"/>
                <a:gd name="T93" fmla="*/ 62 h 65"/>
                <a:gd name="T94" fmla="*/ 1163 w 2128"/>
                <a:gd name="T95" fmla="*/ 60 h 65"/>
                <a:gd name="T96" fmla="*/ 1106 w 2128"/>
                <a:gd name="T97" fmla="*/ 63 h 65"/>
                <a:gd name="T98" fmla="*/ 1030 w 2128"/>
                <a:gd name="T99" fmla="*/ 62 h 65"/>
                <a:gd name="T100" fmla="*/ 971 w 2128"/>
                <a:gd name="T101" fmla="*/ 62 h 65"/>
                <a:gd name="T102" fmla="*/ 885 w 2128"/>
                <a:gd name="T103" fmla="*/ 64 h 65"/>
                <a:gd name="T104" fmla="*/ 784 w 2128"/>
                <a:gd name="T105" fmla="*/ 64 h 65"/>
                <a:gd name="T106" fmla="*/ 692 w 2128"/>
                <a:gd name="T107" fmla="*/ 64 h 65"/>
                <a:gd name="T108" fmla="*/ 609 w 2128"/>
                <a:gd name="T109" fmla="*/ 61 h 65"/>
                <a:gd name="T110" fmla="*/ 534 w 2128"/>
                <a:gd name="T111" fmla="*/ 62 h 65"/>
                <a:gd name="T112" fmla="*/ 401 w 2128"/>
                <a:gd name="T113" fmla="*/ 63 h 65"/>
                <a:gd name="T114" fmla="*/ 256 w 2128"/>
                <a:gd name="T115" fmla="*/ 62 h 65"/>
                <a:gd name="T116" fmla="*/ 19 w 2128"/>
                <a:gd name="T117" fmla="*/ 61 h 65"/>
                <a:gd name="T118" fmla="*/ 1 w 2128"/>
                <a:gd name="T119" fmla="*/ 49 h 65"/>
                <a:gd name="T120" fmla="*/ 0 w 2128"/>
                <a:gd name="T121" fmla="*/ 32 h 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8" h="65">
                  <a:moveTo>
                    <a:pt x="0" y="32"/>
                  </a:moveTo>
                  <a:lnTo>
                    <a:pt x="0" y="15"/>
                  </a:lnTo>
                  <a:lnTo>
                    <a:pt x="0" y="0"/>
                  </a:lnTo>
                  <a:lnTo>
                    <a:pt x="6" y="12"/>
                  </a:lnTo>
                  <a:lnTo>
                    <a:pt x="7" y="22"/>
                  </a:lnTo>
                  <a:lnTo>
                    <a:pt x="8" y="40"/>
                  </a:lnTo>
                  <a:lnTo>
                    <a:pt x="15" y="49"/>
                  </a:lnTo>
                  <a:lnTo>
                    <a:pt x="27" y="52"/>
                  </a:lnTo>
                  <a:lnTo>
                    <a:pt x="40" y="50"/>
                  </a:lnTo>
                  <a:lnTo>
                    <a:pt x="59" y="49"/>
                  </a:lnTo>
                  <a:lnTo>
                    <a:pt x="91" y="48"/>
                  </a:lnTo>
                  <a:lnTo>
                    <a:pt x="110" y="49"/>
                  </a:lnTo>
                  <a:lnTo>
                    <a:pt x="127" y="49"/>
                  </a:lnTo>
                  <a:lnTo>
                    <a:pt x="162" y="50"/>
                  </a:lnTo>
                  <a:lnTo>
                    <a:pt x="175" y="51"/>
                  </a:lnTo>
                  <a:lnTo>
                    <a:pt x="192" y="51"/>
                  </a:lnTo>
                  <a:lnTo>
                    <a:pt x="219" y="49"/>
                  </a:lnTo>
                  <a:lnTo>
                    <a:pt x="248" y="48"/>
                  </a:lnTo>
                  <a:lnTo>
                    <a:pt x="284" y="48"/>
                  </a:lnTo>
                  <a:lnTo>
                    <a:pt x="327" y="51"/>
                  </a:lnTo>
                  <a:lnTo>
                    <a:pt x="383" y="53"/>
                  </a:lnTo>
                  <a:lnTo>
                    <a:pt x="413" y="51"/>
                  </a:lnTo>
                  <a:lnTo>
                    <a:pt x="431" y="53"/>
                  </a:lnTo>
                  <a:lnTo>
                    <a:pt x="479" y="53"/>
                  </a:lnTo>
                  <a:lnTo>
                    <a:pt x="496" y="50"/>
                  </a:lnTo>
                  <a:lnTo>
                    <a:pt x="517" y="52"/>
                  </a:lnTo>
                  <a:lnTo>
                    <a:pt x="574" y="52"/>
                  </a:lnTo>
                  <a:lnTo>
                    <a:pt x="645" y="53"/>
                  </a:lnTo>
                  <a:lnTo>
                    <a:pt x="669" y="51"/>
                  </a:lnTo>
                  <a:lnTo>
                    <a:pt x="725" y="49"/>
                  </a:lnTo>
                  <a:lnTo>
                    <a:pt x="762" y="48"/>
                  </a:lnTo>
                  <a:lnTo>
                    <a:pt x="805" y="50"/>
                  </a:lnTo>
                  <a:lnTo>
                    <a:pt x="835" y="52"/>
                  </a:lnTo>
                  <a:lnTo>
                    <a:pt x="869" y="50"/>
                  </a:lnTo>
                  <a:lnTo>
                    <a:pt x="929" y="52"/>
                  </a:lnTo>
                  <a:lnTo>
                    <a:pt x="968" y="49"/>
                  </a:lnTo>
                  <a:lnTo>
                    <a:pt x="1005" y="49"/>
                  </a:lnTo>
                  <a:lnTo>
                    <a:pt x="1044" y="46"/>
                  </a:lnTo>
                  <a:lnTo>
                    <a:pt x="1093" y="50"/>
                  </a:lnTo>
                  <a:lnTo>
                    <a:pt x="1157" y="47"/>
                  </a:lnTo>
                  <a:lnTo>
                    <a:pt x="1230" y="47"/>
                  </a:lnTo>
                  <a:lnTo>
                    <a:pt x="1295" y="49"/>
                  </a:lnTo>
                  <a:lnTo>
                    <a:pt x="1334" y="46"/>
                  </a:lnTo>
                  <a:lnTo>
                    <a:pt x="1377" y="46"/>
                  </a:lnTo>
                  <a:lnTo>
                    <a:pt x="1394" y="50"/>
                  </a:lnTo>
                  <a:lnTo>
                    <a:pt x="1412" y="51"/>
                  </a:lnTo>
                  <a:lnTo>
                    <a:pt x="1469" y="49"/>
                  </a:lnTo>
                  <a:lnTo>
                    <a:pt x="1519" y="51"/>
                  </a:lnTo>
                  <a:lnTo>
                    <a:pt x="1587" y="51"/>
                  </a:lnTo>
                  <a:lnTo>
                    <a:pt x="1606" y="51"/>
                  </a:lnTo>
                  <a:lnTo>
                    <a:pt x="1619" y="51"/>
                  </a:lnTo>
                  <a:lnTo>
                    <a:pt x="1636" y="48"/>
                  </a:lnTo>
                  <a:lnTo>
                    <a:pt x="1670" y="50"/>
                  </a:lnTo>
                  <a:lnTo>
                    <a:pt x="1686" y="51"/>
                  </a:lnTo>
                  <a:lnTo>
                    <a:pt x="1698" y="50"/>
                  </a:lnTo>
                  <a:lnTo>
                    <a:pt x="1712" y="52"/>
                  </a:lnTo>
                  <a:lnTo>
                    <a:pt x="1739" y="49"/>
                  </a:lnTo>
                  <a:lnTo>
                    <a:pt x="1782" y="51"/>
                  </a:lnTo>
                  <a:lnTo>
                    <a:pt x="1824" y="48"/>
                  </a:lnTo>
                  <a:lnTo>
                    <a:pt x="1841" y="50"/>
                  </a:lnTo>
                  <a:lnTo>
                    <a:pt x="1859" y="50"/>
                  </a:lnTo>
                  <a:lnTo>
                    <a:pt x="1937" y="48"/>
                  </a:lnTo>
                  <a:lnTo>
                    <a:pt x="2013" y="50"/>
                  </a:lnTo>
                  <a:lnTo>
                    <a:pt x="2072" y="47"/>
                  </a:lnTo>
                  <a:lnTo>
                    <a:pt x="2092" y="45"/>
                  </a:lnTo>
                  <a:lnTo>
                    <a:pt x="2104" y="42"/>
                  </a:lnTo>
                  <a:lnTo>
                    <a:pt x="2113" y="36"/>
                  </a:lnTo>
                  <a:lnTo>
                    <a:pt x="2120" y="27"/>
                  </a:lnTo>
                  <a:lnTo>
                    <a:pt x="2127" y="14"/>
                  </a:lnTo>
                  <a:lnTo>
                    <a:pt x="2127" y="40"/>
                  </a:lnTo>
                  <a:lnTo>
                    <a:pt x="2127" y="47"/>
                  </a:lnTo>
                  <a:lnTo>
                    <a:pt x="2124" y="51"/>
                  </a:lnTo>
                  <a:lnTo>
                    <a:pt x="2118" y="57"/>
                  </a:lnTo>
                  <a:lnTo>
                    <a:pt x="2107" y="61"/>
                  </a:lnTo>
                  <a:lnTo>
                    <a:pt x="2029" y="64"/>
                  </a:lnTo>
                  <a:lnTo>
                    <a:pt x="1972" y="61"/>
                  </a:lnTo>
                  <a:lnTo>
                    <a:pt x="1945" y="63"/>
                  </a:lnTo>
                  <a:lnTo>
                    <a:pt x="1854" y="63"/>
                  </a:lnTo>
                  <a:lnTo>
                    <a:pt x="1828" y="62"/>
                  </a:lnTo>
                  <a:lnTo>
                    <a:pt x="1800" y="64"/>
                  </a:lnTo>
                  <a:lnTo>
                    <a:pt x="1772" y="62"/>
                  </a:lnTo>
                  <a:lnTo>
                    <a:pt x="1739" y="64"/>
                  </a:lnTo>
                  <a:lnTo>
                    <a:pt x="1653" y="63"/>
                  </a:lnTo>
                  <a:lnTo>
                    <a:pt x="1628" y="60"/>
                  </a:lnTo>
                  <a:lnTo>
                    <a:pt x="1547" y="63"/>
                  </a:lnTo>
                  <a:lnTo>
                    <a:pt x="1493" y="59"/>
                  </a:lnTo>
                  <a:lnTo>
                    <a:pt x="1430" y="63"/>
                  </a:lnTo>
                  <a:lnTo>
                    <a:pt x="1382" y="61"/>
                  </a:lnTo>
                  <a:lnTo>
                    <a:pt x="1336" y="63"/>
                  </a:lnTo>
                  <a:lnTo>
                    <a:pt x="1310" y="61"/>
                  </a:lnTo>
                  <a:lnTo>
                    <a:pt x="1287" y="61"/>
                  </a:lnTo>
                  <a:lnTo>
                    <a:pt x="1256" y="61"/>
                  </a:lnTo>
                  <a:lnTo>
                    <a:pt x="1235" y="60"/>
                  </a:lnTo>
                  <a:lnTo>
                    <a:pt x="1212" y="62"/>
                  </a:lnTo>
                  <a:lnTo>
                    <a:pt x="1188" y="60"/>
                  </a:lnTo>
                  <a:lnTo>
                    <a:pt x="1163" y="60"/>
                  </a:lnTo>
                  <a:lnTo>
                    <a:pt x="1134" y="62"/>
                  </a:lnTo>
                  <a:lnTo>
                    <a:pt x="1106" y="63"/>
                  </a:lnTo>
                  <a:lnTo>
                    <a:pt x="1075" y="63"/>
                  </a:lnTo>
                  <a:lnTo>
                    <a:pt x="1030" y="62"/>
                  </a:lnTo>
                  <a:lnTo>
                    <a:pt x="998" y="63"/>
                  </a:lnTo>
                  <a:lnTo>
                    <a:pt x="971" y="62"/>
                  </a:lnTo>
                  <a:lnTo>
                    <a:pt x="945" y="62"/>
                  </a:lnTo>
                  <a:lnTo>
                    <a:pt x="885" y="64"/>
                  </a:lnTo>
                  <a:lnTo>
                    <a:pt x="837" y="61"/>
                  </a:lnTo>
                  <a:lnTo>
                    <a:pt x="784" y="64"/>
                  </a:lnTo>
                  <a:lnTo>
                    <a:pt x="740" y="62"/>
                  </a:lnTo>
                  <a:lnTo>
                    <a:pt x="692" y="64"/>
                  </a:lnTo>
                  <a:lnTo>
                    <a:pt x="652" y="62"/>
                  </a:lnTo>
                  <a:lnTo>
                    <a:pt x="609" y="61"/>
                  </a:lnTo>
                  <a:lnTo>
                    <a:pt x="569" y="62"/>
                  </a:lnTo>
                  <a:lnTo>
                    <a:pt x="534" y="62"/>
                  </a:lnTo>
                  <a:lnTo>
                    <a:pt x="431" y="62"/>
                  </a:lnTo>
                  <a:lnTo>
                    <a:pt x="401" y="63"/>
                  </a:lnTo>
                  <a:lnTo>
                    <a:pt x="311" y="62"/>
                  </a:lnTo>
                  <a:lnTo>
                    <a:pt x="256" y="62"/>
                  </a:lnTo>
                  <a:lnTo>
                    <a:pt x="103" y="61"/>
                  </a:lnTo>
                  <a:lnTo>
                    <a:pt x="19" y="61"/>
                  </a:lnTo>
                  <a:lnTo>
                    <a:pt x="4" y="56"/>
                  </a:lnTo>
                  <a:lnTo>
                    <a:pt x="1" y="49"/>
                  </a:lnTo>
                  <a:lnTo>
                    <a:pt x="0" y="41"/>
                  </a:lnTo>
                  <a:lnTo>
                    <a:pt x="0" y="32"/>
                  </a:lnTo>
                </a:path>
              </a:pathLst>
            </a:custGeom>
            <a:solidFill>
              <a:schemeClr val="bg1"/>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20504" name="Rectangle 1048">
            <a:extLst>
              <a:ext uri="{FF2B5EF4-FFF2-40B4-BE49-F238E27FC236}">
                <a16:creationId xmlns:a16="http://schemas.microsoft.com/office/drawing/2014/main" id="{76554D5E-F251-85CF-E440-EA6C55C5055D}"/>
              </a:ext>
            </a:extLst>
          </p:cNvPr>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b="0"/>
            </a:lvl1pPr>
          </a:lstStyle>
          <a:p>
            <a:pPr>
              <a:defRPr/>
            </a:pPr>
            <a:endParaRPr lang="en-US"/>
          </a:p>
        </p:txBody>
      </p:sp>
      <p:sp>
        <p:nvSpPr>
          <p:cNvPr id="20505" name="Rectangle 1049">
            <a:extLst>
              <a:ext uri="{FF2B5EF4-FFF2-40B4-BE49-F238E27FC236}">
                <a16:creationId xmlns:a16="http://schemas.microsoft.com/office/drawing/2014/main" id="{A9D0D581-63B4-EB63-5502-70379DB17DFB}"/>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b="0"/>
            </a:lvl1pPr>
          </a:lstStyle>
          <a:p>
            <a:pPr>
              <a:defRPr/>
            </a:pPr>
            <a:endParaRPr lang="en-US"/>
          </a:p>
        </p:txBody>
      </p:sp>
      <p:sp>
        <p:nvSpPr>
          <p:cNvPr id="20506" name="Rectangle 1050">
            <a:extLst>
              <a:ext uri="{FF2B5EF4-FFF2-40B4-BE49-F238E27FC236}">
                <a16:creationId xmlns:a16="http://schemas.microsoft.com/office/drawing/2014/main" id="{1AC3F565-AC4F-DB93-D9C3-336D57C29C8D}"/>
              </a:ext>
            </a:extLst>
          </p:cNvPr>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b="0"/>
            </a:lvl1pPr>
          </a:lstStyle>
          <a:p>
            <a:pPr>
              <a:defRPr/>
            </a:pPr>
            <a:fld id="{0804664C-6D4C-724E-96C2-A41BE14AA055}"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3983"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SzPct val="75000"/>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Font typeface="Wingdings" pitchFamily="2" charset="2"/>
        <a:buChar char="v"/>
        <a:defRPr sz="2800">
          <a:solidFill>
            <a:schemeClr val="tx1"/>
          </a:solidFill>
          <a:latin typeface="+mn-lt"/>
        </a:defRPr>
      </a:lvl2pPr>
      <a:lvl3pPr marL="1143000" indent="-228600" algn="l" rtl="0" eaLnBrk="0" fontAlgn="base" hangingPunct="0">
        <a:spcBef>
          <a:spcPct val="20000"/>
        </a:spcBef>
        <a:spcAft>
          <a:spcPct val="0"/>
        </a:spcAft>
        <a:buSzPct val="75000"/>
        <a:buFont typeface="Wingdings" pitchFamily="2" charset="2"/>
        <a:buChar char="v"/>
        <a:defRPr sz="2400">
          <a:solidFill>
            <a:schemeClr val="tx1"/>
          </a:solidFill>
          <a:latin typeface="+mn-lt"/>
        </a:defRPr>
      </a:lvl3pPr>
      <a:lvl4pPr marL="1600200" indent="-228600" algn="l" rtl="0" eaLnBrk="0" fontAlgn="base" hangingPunct="0">
        <a:spcBef>
          <a:spcPct val="20000"/>
        </a:spcBef>
        <a:spcAft>
          <a:spcPct val="0"/>
        </a:spcAft>
        <a:buSzPct val="75000"/>
        <a:buFont typeface="Wingdings" pitchFamily="2" charset="2"/>
        <a:buChar char="v"/>
        <a:defRPr sz="2000">
          <a:solidFill>
            <a:schemeClr val="tx1"/>
          </a:solidFill>
          <a:latin typeface="+mn-lt"/>
        </a:defRPr>
      </a:lvl4pPr>
      <a:lvl5pPr marL="2057400" indent="-228600" algn="l" rtl="0" eaLnBrk="0" fontAlgn="base" hangingPunct="0">
        <a:spcBef>
          <a:spcPct val="20000"/>
        </a:spcBef>
        <a:spcAft>
          <a:spcPct val="0"/>
        </a:spcAft>
        <a:buSzPct val="75000"/>
        <a:buFont typeface="Wingdings" pitchFamily="2" charset="2"/>
        <a:buChar char="v"/>
        <a:defRPr sz="2000">
          <a:solidFill>
            <a:schemeClr val="tx1"/>
          </a:solidFill>
          <a:latin typeface="+mn-lt"/>
        </a:defRPr>
      </a:lvl5pPr>
      <a:lvl6pPr marL="2514600" indent="-228600" algn="l" rtl="0" fontAlgn="base">
        <a:spcBef>
          <a:spcPct val="20000"/>
        </a:spcBef>
        <a:spcAft>
          <a:spcPct val="0"/>
        </a:spcAft>
        <a:buSzPct val="75000"/>
        <a:buFont typeface="Wingdings" pitchFamily="2" charset="2"/>
        <a:buChar char="v"/>
        <a:defRPr sz="2000">
          <a:solidFill>
            <a:schemeClr val="tx1"/>
          </a:solidFill>
          <a:latin typeface="+mn-lt"/>
        </a:defRPr>
      </a:lvl6pPr>
      <a:lvl7pPr marL="2971800" indent="-228600" algn="l" rtl="0" fontAlgn="base">
        <a:spcBef>
          <a:spcPct val="20000"/>
        </a:spcBef>
        <a:spcAft>
          <a:spcPct val="0"/>
        </a:spcAft>
        <a:buSzPct val="75000"/>
        <a:buFont typeface="Wingdings" pitchFamily="2" charset="2"/>
        <a:buChar char="v"/>
        <a:defRPr sz="2000">
          <a:solidFill>
            <a:schemeClr val="tx1"/>
          </a:solidFill>
          <a:latin typeface="+mn-lt"/>
        </a:defRPr>
      </a:lvl7pPr>
      <a:lvl8pPr marL="3429000" indent="-228600" algn="l" rtl="0" fontAlgn="base">
        <a:spcBef>
          <a:spcPct val="20000"/>
        </a:spcBef>
        <a:spcAft>
          <a:spcPct val="0"/>
        </a:spcAft>
        <a:buSzPct val="75000"/>
        <a:buFont typeface="Wingdings" pitchFamily="2" charset="2"/>
        <a:buChar char="v"/>
        <a:defRPr sz="2000">
          <a:solidFill>
            <a:schemeClr val="tx1"/>
          </a:solidFill>
          <a:latin typeface="+mn-lt"/>
        </a:defRPr>
      </a:lvl8pPr>
      <a:lvl9pPr marL="3886200" indent="-228600" algn="l" rtl="0" fontAlgn="base">
        <a:spcBef>
          <a:spcPct val="20000"/>
        </a:spcBef>
        <a:spcAft>
          <a:spcPct val="0"/>
        </a:spcAft>
        <a:buSzPct val="75000"/>
        <a:buFont typeface="Wingdings" pitchFamily="2" charset="2"/>
        <a:buChar char="v"/>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9.png"/><Relationship Id="rId1" Type="http://schemas.openxmlformats.org/officeDocument/2006/relationships/slideLayout" Target="../slideLayouts/slideLayout4.xml"/><Relationship Id="rId5" Type="http://schemas.openxmlformats.org/officeDocument/2006/relationships/image" Target="../media/image29.jpeg"/><Relationship Id="rId4" Type="http://schemas.openxmlformats.org/officeDocument/2006/relationships/image" Target="../media/image28.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4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5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5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35DC428D-FE85-629F-75FA-AB5D5BE63D8B}"/>
              </a:ext>
            </a:extLst>
          </p:cNvPr>
          <p:cNvSpPr>
            <a:spLocks noGrp="1" noChangeArrowheads="1"/>
          </p:cNvSpPr>
          <p:nvPr>
            <p:ph type="title"/>
          </p:nvPr>
        </p:nvSpPr>
        <p:spPr>
          <a:xfrm>
            <a:off x="762000" y="914400"/>
            <a:ext cx="7785100" cy="1674812"/>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br>
              <a:rPr lang="en-US" altLang="en-US" sz="3600" b="1" dirty="0"/>
            </a:br>
            <a:br>
              <a:rPr lang="en-US" altLang="en-US" sz="3600" b="1" dirty="0"/>
            </a:br>
            <a:r>
              <a:rPr lang="en-US" altLang="en-US" sz="3600" b="1" dirty="0"/>
              <a:t>Spiritually Integrated Psychotherapy</a:t>
            </a:r>
            <a:br>
              <a:rPr lang="en-US" altLang="en-US" sz="3600" b="1" dirty="0"/>
            </a:br>
            <a:endParaRPr lang="en-US" altLang="en-US" sz="3600" b="1" dirty="0"/>
          </a:p>
        </p:txBody>
      </p:sp>
      <p:sp>
        <p:nvSpPr>
          <p:cNvPr id="4099" name="Rectangle 3">
            <a:extLst>
              <a:ext uri="{FF2B5EF4-FFF2-40B4-BE49-F238E27FC236}">
                <a16:creationId xmlns:a16="http://schemas.microsoft.com/office/drawing/2014/main" id="{3F368A48-6F08-6C03-621B-43D290B0970E}"/>
              </a:ext>
            </a:extLst>
          </p:cNvPr>
          <p:cNvSpPr>
            <a:spLocks noGrp="1" noChangeArrowheads="1"/>
          </p:cNvSpPr>
          <p:nvPr>
            <p:ph type="body" idx="1"/>
          </p:nvPr>
        </p:nvSpPr>
        <p:spPr>
          <a:xfrm>
            <a:off x="762000" y="2303463"/>
            <a:ext cx="7327900" cy="2744787"/>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lgn="ctr" eaLnBrk="1" hangingPunct="1">
              <a:lnSpc>
                <a:spcPct val="90000"/>
              </a:lnSpc>
              <a:buFont typeface="Wingdings" pitchFamily="2" charset="2"/>
              <a:buNone/>
            </a:pPr>
            <a:endParaRPr lang="en-US" altLang="en-US" sz="2000" dirty="0"/>
          </a:p>
          <a:p>
            <a:pPr algn="ctr" eaLnBrk="1" hangingPunct="1">
              <a:lnSpc>
                <a:spcPct val="90000"/>
              </a:lnSpc>
              <a:buFont typeface="Wingdings" pitchFamily="2" charset="2"/>
              <a:buNone/>
            </a:pPr>
            <a:endParaRPr lang="en-US" altLang="en-US" sz="2000" dirty="0"/>
          </a:p>
          <a:p>
            <a:pPr algn="ctr" eaLnBrk="1" hangingPunct="1">
              <a:lnSpc>
                <a:spcPct val="90000"/>
              </a:lnSpc>
              <a:buFont typeface="Wingdings" pitchFamily="2" charset="2"/>
              <a:buNone/>
            </a:pPr>
            <a:r>
              <a:rPr lang="en-US" altLang="en-US" sz="2400" dirty="0"/>
              <a:t>Kenneth I. Pargament</a:t>
            </a:r>
            <a:r>
              <a:rPr lang="en-US" altLang="en-US" sz="2400"/>
              <a:t>, PhD</a:t>
            </a:r>
            <a:endParaRPr lang="en-US" altLang="en-US" sz="2400" dirty="0"/>
          </a:p>
          <a:p>
            <a:pPr algn="ctr" eaLnBrk="1" hangingPunct="1">
              <a:lnSpc>
                <a:spcPct val="90000"/>
              </a:lnSpc>
              <a:buFont typeface="Wingdings" pitchFamily="2" charset="2"/>
              <a:buNone/>
            </a:pPr>
            <a:endParaRPr lang="en-US" altLang="en-US" sz="2000" dirty="0"/>
          </a:p>
          <a:p>
            <a:pPr algn="ctr" eaLnBrk="1" hangingPunct="1">
              <a:lnSpc>
                <a:spcPct val="90000"/>
              </a:lnSpc>
              <a:buFont typeface="Wingdings" pitchFamily="2" charset="2"/>
              <a:buNone/>
            </a:pPr>
            <a:r>
              <a:rPr lang="en-US" altLang="en-US" sz="2000" dirty="0"/>
              <a:t>Presentation to Silver Hill Hospital</a:t>
            </a:r>
          </a:p>
          <a:p>
            <a:pPr algn="ctr" eaLnBrk="1" hangingPunct="1">
              <a:lnSpc>
                <a:spcPct val="90000"/>
              </a:lnSpc>
              <a:buFont typeface="Wingdings" pitchFamily="2" charset="2"/>
              <a:buNone/>
            </a:pPr>
            <a:r>
              <a:rPr lang="en-US" altLang="en-US" sz="2000" dirty="0"/>
              <a:t>June 25, 2025</a:t>
            </a:r>
          </a:p>
          <a:p>
            <a:pPr algn="ctr" eaLnBrk="1" hangingPunct="1">
              <a:lnSpc>
                <a:spcPct val="90000"/>
              </a:lnSpc>
              <a:buFont typeface="Wingdings" pitchFamily="2" charset="2"/>
              <a:buNone/>
            </a:pPr>
            <a:endParaRPr lang="en-US" altLang="en-US" sz="2000" dirty="0"/>
          </a:p>
          <a:p>
            <a:pPr algn="ctr" eaLnBrk="1" hangingPunct="1">
              <a:lnSpc>
                <a:spcPct val="90000"/>
              </a:lnSpc>
              <a:buFont typeface="Wingdings" pitchFamily="2" charset="2"/>
              <a:buNone/>
            </a:pPr>
            <a:endParaRPr lang="en-US" altLang="en-US" sz="2000" dirty="0"/>
          </a:p>
          <a:p>
            <a:pPr algn="ctr" eaLnBrk="1" hangingPunct="1">
              <a:lnSpc>
                <a:spcPct val="90000"/>
              </a:lnSpc>
              <a:buFont typeface="Wingdings" pitchFamily="2" charset="2"/>
              <a:buNone/>
            </a:pPr>
            <a:endParaRPr lang="en-US" altLang="en-US" sz="2000" dirty="0"/>
          </a:p>
          <a:p>
            <a:pPr algn="ctr" eaLnBrk="1" hangingPunct="1">
              <a:lnSpc>
                <a:spcPct val="90000"/>
              </a:lnSpc>
              <a:buFont typeface="Wingdings" pitchFamily="2" charset="2"/>
              <a:buNone/>
            </a:pPr>
            <a:r>
              <a:rPr lang="en-US" altLang="en-US" sz="2000" dirty="0"/>
              <a:t>Our thanks to the John Templeton Foundation for its generous support of research reported in this presentation (#60791, 62033)</a:t>
            </a:r>
          </a:p>
          <a:p>
            <a:pPr algn="ctr" eaLnBrk="1" hangingPunct="1">
              <a:lnSpc>
                <a:spcPct val="90000"/>
              </a:lnSpc>
              <a:buFont typeface="Wingdings" pitchFamily="2" charset="2"/>
              <a:buNone/>
            </a:pPr>
            <a:endParaRPr lang="en-US" altLang="en-US" sz="2000" dirty="0"/>
          </a:p>
          <a:p>
            <a:pPr algn="ctr" eaLnBrk="1" hangingPunct="1">
              <a:lnSpc>
                <a:spcPct val="90000"/>
              </a:lnSpc>
              <a:buFont typeface="Wingdings" pitchFamily="2" charset="2"/>
              <a:buNone/>
            </a:pPr>
            <a:endParaRPr lang="en-US" altLang="en-US" sz="2000" dirty="0"/>
          </a:p>
          <a:p>
            <a:pPr algn="ctr" eaLnBrk="1" hangingPunct="1">
              <a:lnSpc>
                <a:spcPct val="90000"/>
              </a:lnSpc>
              <a:buFont typeface="Wingdings" pitchFamily="2" charset="2"/>
              <a:buNone/>
            </a:pPr>
            <a:endParaRPr lang="en-US" altLang="en-US" sz="1800" dirty="0"/>
          </a:p>
          <a:p>
            <a:pPr algn="ctr" eaLnBrk="1" hangingPunct="1">
              <a:lnSpc>
                <a:spcPct val="90000"/>
              </a:lnSpc>
              <a:buFont typeface="Wingdings" pitchFamily="2" charset="2"/>
              <a:buNone/>
            </a:pPr>
            <a:r>
              <a:rPr lang="en-US" altLang="en-US" sz="1800" dirty="0"/>
              <a:t>Our thanks to the John Templeton Foundation for its generous support of the research reported in this presentation (Grants 60791; 62033)</a:t>
            </a:r>
          </a:p>
          <a:p>
            <a:pPr algn="ctr" eaLnBrk="1" hangingPunct="1">
              <a:lnSpc>
                <a:spcPct val="90000"/>
              </a:lnSpc>
              <a:buFont typeface="Wingdings" pitchFamily="2" charset="2"/>
              <a:buNone/>
            </a:pPr>
            <a:endParaRPr lang="en-US" altLang="en-US" sz="1800" dirty="0"/>
          </a:p>
          <a:p>
            <a:pPr algn="ctr" eaLnBrk="1" hangingPunct="1">
              <a:lnSpc>
                <a:spcPct val="90000"/>
              </a:lnSpc>
              <a:buFont typeface="Wingdings" pitchFamily="2" charset="2"/>
              <a:buNone/>
            </a:pPr>
            <a:endParaRPr lang="en-US" altLang="en-US" sz="1600"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F3AA0CB0-4D85-3AEC-8A54-DCB423B8D68D}"/>
              </a:ext>
            </a:extLst>
          </p:cNvPr>
          <p:cNvSpPr>
            <a:spLocks noGrp="1" noChangeArrowheads="1"/>
          </p:cNvSpPr>
          <p:nvPr>
            <p:ph type="title"/>
          </p:nvPr>
        </p:nvSpPr>
        <p:spPr>
          <a:xfrm>
            <a:off x="258763" y="914400"/>
            <a:ext cx="8885237" cy="1155700"/>
          </a:xfrm>
        </p:spPr>
        <p:txBody>
          <a:bodyPr/>
          <a:lstStyle/>
          <a:p>
            <a:r>
              <a:rPr lang="en-US" altLang="en-US" b="1"/>
              <a:t>The “Seamy Side” of Spirituality</a:t>
            </a:r>
          </a:p>
        </p:txBody>
      </p:sp>
      <p:sp>
        <p:nvSpPr>
          <p:cNvPr id="122883" name="Rectangle 3">
            <a:extLst>
              <a:ext uri="{FF2B5EF4-FFF2-40B4-BE49-F238E27FC236}">
                <a16:creationId xmlns:a16="http://schemas.microsoft.com/office/drawing/2014/main" id="{A59E738D-6C31-3932-AD45-BDE79FA3070A}"/>
              </a:ext>
            </a:extLst>
          </p:cNvPr>
          <p:cNvSpPr>
            <a:spLocks noGrp="1" noChangeArrowheads="1"/>
          </p:cNvSpPr>
          <p:nvPr>
            <p:ph type="body" idx="1"/>
          </p:nvPr>
        </p:nvSpPr>
        <p:spPr/>
        <p:txBody>
          <a:bodyPr/>
          <a:lstStyle/>
          <a:p>
            <a:r>
              <a:rPr lang="en-US" altLang="en-US" dirty="0"/>
              <a:t>Extremism</a:t>
            </a:r>
          </a:p>
          <a:p>
            <a:r>
              <a:rPr lang="en-US" altLang="en-US" dirty="0"/>
              <a:t>Prejudice</a:t>
            </a:r>
          </a:p>
          <a:p>
            <a:r>
              <a:rPr lang="en-US" altLang="en-US" dirty="0"/>
              <a:t>Hypocrisy</a:t>
            </a:r>
          </a:p>
          <a:p>
            <a:r>
              <a:rPr lang="en-US" altLang="en-US" dirty="0"/>
              <a:t>Crippling guilt</a:t>
            </a:r>
          </a:p>
          <a:p>
            <a:r>
              <a:rPr lang="en-US" altLang="en-US" dirty="0"/>
              <a:t>Passivity</a:t>
            </a:r>
          </a:p>
          <a:p>
            <a:r>
              <a:rPr lang="en-US" altLang="en-US" dirty="0"/>
              <a:t>Denial</a:t>
            </a:r>
          </a:p>
          <a:p>
            <a:r>
              <a:rPr lang="en-US" altLang="en-US" dirty="0"/>
              <a:t>Struggles</a:t>
            </a:r>
          </a:p>
        </p:txBody>
      </p:sp>
      <p:pic>
        <p:nvPicPr>
          <p:cNvPr id="55300" name="Picture 5" descr="ANd9GcSqOCT3gsSRKo74zQjpjxA02uwiPxYAYJ37UJGaVm3FOx_aYPVl">
            <a:extLst>
              <a:ext uri="{FF2B5EF4-FFF2-40B4-BE49-F238E27FC236}">
                <a16:creationId xmlns:a16="http://schemas.microsoft.com/office/drawing/2014/main" id="{E330AAD6-505D-74A8-C5E0-A2CF22D67B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810000"/>
            <a:ext cx="2905125"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Slide Number Placeholder 1">
            <a:extLst>
              <a:ext uri="{FF2B5EF4-FFF2-40B4-BE49-F238E27FC236}">
                <a16:creationId xmlns:a16="http://schemas.microsoft.com/office/drawing/2014/main" id="{2335B023-0E69-AFDD-45FA-09CA1E94ACBA}"/>
              </a:ext>
            </a:extLst>
          </p:cNvPr>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SzPct val="75000"/>
              <a:buFont typeface="Wingdings" panose="05000000000000000000" pitchFamily="2" charset="2"/>
              <a:buChar char="v"/>
              <a:defRPr sz="3200">
                <a:solidFill>
                  <a:schemeClr val="tx1"/>
                </a:solidFill>
                <a:latin typeface="Times New Roman" panose="02020603050405020304" pitchFamily="18" charset="0"/>
              </a:defRPr>
            </a:lvl1pPr>
            <a:lvl2pPr marL="742950" indent="-285750">
              <a:spcBef>
                <a:spcPct val="20000"/>
              </a:spcBef>
              <a:buSzPct val="75000"/>
              <a:buFont typeface="Wingdings" panose="05000000000000000000" pitchFamily="2" charset="2"/>
              <a:buChar char="v"/>
              <a:defRPr sz="2800">
                <a:solidFill>
                  <a:schemeClr val="tx1"/>
                </a:solidFill>
                <a:latin typeface="Times New Roman" panose="02020603050405020304" pitchFamily="18" charset="0"/>
              </a:defRPr>
            </a:lvl2pPr>
            <a:lvl3pPr marL="1143000" indent="-228600">
              <a:spcBef>
                <a:spcPct val="20000"/>
              </a:spcBef>
              <a:buSzPct val="75000"/>
              <a:buFont typeface="Wingdings" panose="05000000000000000000" pitchFamily="2" charset="2"/>
              <a:buChar char="v"/>
              <a:defRPr sz="2400">
                <a:solidFill>
                  <a:schemeClr val="tx1"/>
                </a:solidFill>
                <a:latin typeface="Times New Roman" panose="02020603050405020304" pitchFamily="18" charset="0"/>
              </a:defRPr>
            </a:lvl3pPr>
            <a:lvl4pPr marL="1600200" indent="-228600">
              <a:spcBef>
                <a:spcPct val="20000"/>
              </a:spcBef>
              <a:buSzPct val="75000"/>
              <a:buFont typeface="Wingdings" panose="05000000000000000000" pitchFamily="2" charset="2"/>
              <a:buChar char="v"/>
              <a:defRPr sz="2000">
                <a:solidFill>
                  <a:schemeClr val="tx1"/>
                </a:solidFill>
                <a:latin typeface="Times New Roman" panose="02020603050405020304" pitchFamily="18" charset="0"/>
              </a:defRPr>
            </a:lvl4pPr>
            <a:lvl5pPr marL="2057400" indent="-228600">
              <a:spcBef>
                <a:spcPct val="20000"/>
              </a:spcBef>
              <a:buSzPct val="75000"/>
              <a:buFont typeface="Wingdings" panose="05000000000000000000" pitchFamily="2" charset="2"/>
              <a:buChar char="v"/>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75000"/>
              <a:buFont typeface="Wingdings" panose="05000000000000000000" pitchFamily="2" charset="2"/>
              <a:buChar char="v"/>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75000"/>
              <a:buFont typeface="Wingdings" panose="05000000000000000000" pitchFamily="2" charset="2"/>
              <a:buChar char="v"/>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75000"/>
              <a:buFont typeface="Wingdings" panose="05000000000000000000" pitchFamily="2" charset="2"/>
              <a:buChar char="v"/>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75000"/>
              <a:buFont typeface="Wingdings" panose="05000000000000000000" pitchFamily="2" charset="2"/>
              <a:buChar char="v"/>
              <a:defRPr sz="2000">
                <a:solidFill>
                  <a:schemeClr val="tx1"/>
                </a:solidFill>
                <a:latin typeface="Times New Roman" panose="02020603050405020304" pitchFamily="18" charset="0"/>
              </a:defRPr>
            </a:lvl9pPr>
          </a:lstStyle>
          <a:p>
            <a:pPr>
              <a:spcBef>
                <a:spcPct val="0"/>
              </a:spcBef>
              <a:buSzTx/>
              <a:buFontTx/>
              <a:buNone/>
            </a:pPr>
            <a:fld id="{2337671C-402B-49C8-9C08-F37F3F34182E}" type="slidenum">
              <a:rPr lang="en-US" altLang="en-US" sz="1400"/>
              <a:pPr>
                <a:spcBef>
                  <a:spcPct val="0"/>
                </a:spcBef>
                <a:buSzTx/>
                <a:buFontTx/>
                <a:buNone/>
              </a:pPr>
              <a:t>10</a:t>
            </a:fld>
            <a:endParaRPr lang="en-US" altLang="en-US" sz="1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animEffect transition="in" filter="fade">
                                      <p:cBhvr>
                                        <p:cTn id="7" dur="2000"/>
                                        <p:tgtEl>
                                          <p:spTgt spid="1228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22883">
                                            <p:txEl>
                                              <p:pRg st="1" end="1"/>
                                            </p:txEl>
                                          </p:spTgt>
                                        </p:tgtEl>
                                        <p:attrNameLst>
                                          <p:attrName>style.visibility</p:attrName>
                                        </p:attrNameLst>
                                      </p:cBhvr>
                                      <p:to>
                                        <p:strVal val="visible"/>
                                      </p:to>
                                    </p:set>
                                    <p:animEffect transition="in" filter="fade">
                                      <p:cBhvr>
                                        <p:cTn id="12" dur="2000"/>
                                        <p:tgtEl>
                                          <p:spTgt spid="1228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22883">
                                            <p:txEl>
                                              <p:pRg st="2" end="2"/>
                                            </p:txEl>
                                          </p:spTgt>
                                        </p:tgtEl>
                                        <p:attrNameLst>
                                          <p:attrName>style.visibility</p:attrName>
                                        </p:attrNameLst>
                                      </p:cBhvr>
                                      <p:to>
                                        <p:strVal val="visible"/>
                                      </p:to>
                                    </p:set>
                                    <p:animEffect transition="in" filter="fade">
                                      <p:cBhvr>
                                        <p:cTn id="17" dur="2000"/>
                                        <p:tgtEl>
                                          <p:spTgt spid="12288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22883">
                                            <p:txEl>
                                              <p:pRg st="3" end="3"/>
                                            </p:txEl>
                                          </p:spTgt>
                                        </p:tgtEl>
                                        <p:attrNameLst>
                                          <p:attrName>style.visibility</p:attrName>
                                        </p:attrNameLst>
                                      </p:cBhvr>
                                      <p:to>
                                        <p:strVal val="visible"/>
                                      </p:to>
                                    </p:set>
                                    <p:animEffect transition="in" filter="fade">
                                      <p:cBhvr>
                                        <p:cTn id="22" dur="2000"/>
                                        <p:tgtEl>
                                          <p:spTgt spid="12288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22883">
                                            <p:txEl>
                                              <p:pRg st="4" end="4"/>
                                            </p:txEl>
                                          </p:spTgt>
                                        </p:tgtEl>
                                        <p:attrNameLst>
                                          <p:attrName>style.visibility</p:attrName>
                                        </p:attrNameLst>
                                      </p:cBhvr>
                                      <p:to>
                                        <p:strVal val="visible"/>
                                      </p:to>
                                    </p:set>
                                    <p:animEffect transition="in" filter="fade">
                                      <p:cBhvr>
                                        <p:cTn id="27" dur="2000"/>
                                        <p:tgtEl>
                                          <p:spTgt spid="12288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22883">
                                            <p:txEl>
                                              <p:pRg st="5" end="5"/>
                                            </p:txEl>
                                          </p:spTgt>
                                        </p:tgtEl>
                                        <p:attrNameLst>
                                          <p:attrName>style.visibility</p:attrName>
                                        </p:attrNameLst>
                                      </p:cBhvr>
                                      <p:to>
                                        <p:strVal val="visible"/>
                                      </p:to>
                                    </p:set>
                                    <p:animEffect transition="in" filter="fade">
                                      <p:cBhvr>
                                        <p:cTn id="32" dur="2000"/>
                                        <p:tgtEl>
                                          <p:spTgt spid="12288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2883">
                                            <p:txEl>
                                              <p:pRg st="6" end="6"/>
                                            </p:txEl>
                                          </p:spTgt>
                                        </p:tgtEl>
                                        <p:attrNameLst>
                                          <p:attrName>style.visibility</p:attrName>
                                        </p:attrNameLst>
                                      </p:cBhvr>
                                      <p:to>
                                        <p:strVal val="visible"/>
                                      </p:to>
                                    </p:set>
                                    <p:animEffect transition="in" filter="fade">
                                      <p:cBhvr>
                                        <p:cTn id="37" dur="2000"/>
                                        <p:tgtEl>
                                          <p:spTgt spid="1228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5B7CDFCC-BCBB-3B44-00CC-D32453FBC3CE}"/>
              </a:ext>
            </a:extLst>
          </p:cNvPr>
          <p:cNvSpPr>
            <a:spLocks noGrp="1" noChangeArrowheads="1"/>
          </p:cNvSpPr>
          <p:nvPr>
            <p:ph type="title"/>
          </p:nvPr>
        </p:nvSpPr>
        <p:spPr/>
        <p:txBody>
          <a:bodyPr/>
          <a:lstStyle/>
          <a:p>
            <a:pPr eaLnBrk="1" hangingPunct="1"/>
            <a:r>
              <a:rPr lang="en-US" altLang="en-US" b="1"/>
              <a:t>Types of Spiritual Struggle</a:t>
            </a:r>
          </a:p>
        </p:txBody>
      </p:sp>
      <p:sp>
        <p:nvSpPr>
          <p:cNvPr id="32771" name="Rectangle 3">
            <a:extLst>
              <a:ext uri="{FF2B5EF4-FFF2-40B4-BE49-F238E27FC236}">
                <a16:creationId xmlns:a16="http://schemas.microsoft.com/office/drawing/2014/main" id="{61D1CA99-2210-9DD4-F6F8-4BEA0A3BEE1F}"/>
              </a:ext>
            </a:extLst>
          </p:cNvPr>
          <p:cNvSpPr>
            <a:spLocks noGrp="1" noChangeArrowheads="1"/>
          </p:cNvSpPr>
          <p:nvPr>
            <p:ph type="body" idx="1"/>
          </p:nvPr>
        </p:nvSpPr>
        <p:spPr/>
        <p:txBody>
          <a:bodyPr/>
          <a:lstStyle/>
          <a:p>
            <a:pPr eaLnBrk="1" hangingPunct="1"/>
            <a:r>
              <a:rPr lang="en-US" altLang="en-US"/>
              <a:t>Divine Struggle</a:t>
            </a:r>
          </a:p>
          <a:p>
            <a:pPr eaLnBrk="1" hangingPunct="1"/>
            <a:r>
              <a:rPr lang="en-US" altLang="en-US"/>
              <a:t>Struggle with the Demonic and Evil</a:t>
            </a:r>
          </a:p>
          <a:p>
            <a:pPr eaLnBrk="1" hangingPunct="1"/>
            <a:r>
              <a:rPr lang="en-US" altLang="en-US"/>
              <a:t>Doubt-Related Struggle</a:t>
            </a:r>
          </a:p>
          <a:p>
            <a:pPr eaLnBrk="1" hangingPunct="1"/>
            <a:r>
              <a:rPr lang="en-US" altLang="en-US"/>
              <a:t>Struggles of Ultimate Meaning</a:t>
            </a:r>
          </a:p>
          <a:p>
            <a:pPr eaLnBrk="1" hangingPunct="1"/>
            <a:r>
              <a:rPr lang="en-US" altLang="en-US"/>
              <a:t>Moral Struggle</a:t>
            </a:r>
          </a:p>
          <a:p>
            <a:pPr eaLnBrk="1" hangingPunct="1"/>
            <a:r>
              <a:rPr lang="en-US" altLang="en-US"/>
              <a:t>Interpersonal Struggle</a:t>
            </a:r>
          </a:p>
        </p:txBody>
      </p:sp>
      <p:pic>
        <p:nvPicPr>
          <p:cNvPr id="32772" name="Picture 1">
            <a:extLst>
              <a:ext uri="{FF2B5EF4-FFF2-40B4-BE49-F238E27FC236}">
                <a16:creationId xmlns:a16="http://schemas.microsoft.com/office/drawing/2014/main" id="{6A2C366D-42CB-E9ED-34C3-A389EA94B63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886200"/>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3F1C9317-EA9F-9553-037B-F6D7DCFF02BB}"/>
              </a:ext>
            </a:extLst>
          </p:cNvPr>
          <p:cNvSpPr>
            <a:spLocks noGrp="1" noChangeArrowheads="1"/>
          </p:cNvSpPr>
          <p:nvPr>
            <p:ph type="title" idx="4294967295"/>
          </p:nvPr>
        </p:nvSpPr>
        <p:spPr/>
        <p:txBody>
          <a:bodyPr/>
          <a:lstStyle/>
          <a:p>
            <a:pPr eaLnBrk="1" hangingPunct="1"/>
            <a:r>
              <a:rPr lang="en-US" altLang="en-US" b="1"/>
              <a:t>Divine Struggles</a:t>
            </a:r>
          </a:p>
        </p:txBody>
      </p:sp>
      <p:sp>
        <p:nvSpPr>
          <p:cNvPr id="58371" name="Rectangle 3">
            <a:extLst>
              <a:ext uri="{FF2B5EF4-FFF2-40B4-BE49-F238E27FC236}">
                <a16:creationId xmlns:a16="http://schemas.microsoft.com/office/drawing/2014/main" id="{F2E56F2C-E6EB-55B3-8C32-232126E352B6}"/>
              </a:ext>
            </a:extLst>
          </p:cNvPr>
          <p:cNvSpPr>
            <a:spLocks noGrp="1" noChangeArrowheads="1"/>
          </p:cNvSpPr>
          <p:nvPr>
            <p:ph type="body" idx="4294967295"/>
          </p:nvPr>
        </p:nvSpPr>
        <p:spPr/>
        <p:txBody>
          <a:bodyPr/>
          <a:lstStyle/>
          <a:p>
            <a:pPr eaLnBrk="1" hangingPunct="1"/>
            <a:r>
              <a:rPr lang="en-US" altLang="en-US" dirty="0"/>
              <a:t>“I’m suffering, really suffering. My illness is tearing me down, and I’m angry at God for not rescuing me, I mean really setting me free from my mental bondage.  I have been dealing with these issues for ten years now and I am only 24 years old.  I don’t understand why he keeps lifting me up, just to let me come crashing down again” (undergraduate dealing with bipolar illness).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0197C-F474-FE91-BDA4-BC2B4EE39EFB}"/>
              </a:ext>
            </a:extLst>
          </p:cNvPr>
          <p:cNvSpPr>
            <a:spLocks noGrp="1"/>
          </p:cNvSpPr>
          <p:nvPr>
            <p:ph type="title"/>
          </p:nvPr>
        </p:nvSpPr>
        <p:spPr/>
        <p:txBody>
          <a:bodyPr/>
          <a:lstStyle/>
          <a:p>
            <a:r>
              <a:rPr lang="en-US" b="1" dirty="0"/>
              <a:t>Risks of Spiritual Struggles</a:t>
            </a:r>
          </a:p>
        </p:txBody>
      </p:sp>
      <p:sp>
        <p:nvSpPr>
          <p:cNvPr id="3" name="Content Placeholder 2">
            <a:extLst>
              <a:ext uri="{FF2B5EF4-FFF2-40B4-BE49-F238E27FC236}">
                <a16:creationId xmlns:a16="http://schemas.microsoft.com/office/drawing/2014/main" id="{9EFFFE8A-5E1A-1267-9BE8-E269BF63EF13}"/>
              </a:ext>
            </a:extLst>
          </p:cNvPr>
          <p:cNvSpPr>
            <a:spLocks noGrp="1"/>
          </p:cNvSpPr>
          <p:nvPr>
            <p:ph idx="1"/>
          </p:nvPr>
        </p:nvSpPr>
        <p:spPr/>
        <p:txBody>
          <a:bodyPr/>
          <a:lstStyle/>
          <a:p>
            <a:r>
              <a:rPr lang="en-US" dirty="0"/>
              <a:t>Depression and anxiety</a:t>
            </a:r>
          </a:p>
          <a:p>
            <a:r>
              <a:rPr lang="en-US" dirty="0"/>
              <a:t>Major forms of psychopathology</a:t>
            </a:r>
          </a:p>
          <a:p>
            <a:r>
              <a:rPr lang="en-US" dirty="0"/>
              <a:t>Self-regulation problems (e.g., drug/alcohol abuse)</a:t>
            </a:r>
          </a:p>
          <a:p>
            <a:r>
              <a:rPr lang="en-US" dirty="0"/>
              <a:t>Suicidality</a:t>
            </a:r>
          </a:p>
          <a:p>
            <a:r>
              <a:rPr lang="en-US" dirty="0"/>
              <a:t>Immune system </a:t>
            </a:r>
          </a:p>
          <a:p>
            <a:r>
              <a:rPr lang="en-US" dirty="0"/>
              <a:t>Mortality</a:t>
            </a:r>
          </a:p>
          <a:p>
            <a:r>
              <a:rPr lang="en-US" dirty="0"/>
              <a:t>Religious/spiritual disengagement</a:t>
            </a:r>
          </a:p>
        </p:txBody>
      </p:sp>
    </p:spTree>
    <p:extLst>
      <p:ext uri="{BB962C8B-B14F-4D97-AF65-F5344CB8AC3E}">
        <p14:creationId xmlns:p14="http://schemas.microsoft.com/office/powerpoint/2010/main" val="886747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0D5C5401-6841-C137-B63C-AC7EDDA17772}"/>
              </a:ext>
            </a:extLst>
          </p:cNvPr>
          <p:cNvSpPr>
            <a:spLocks noGrp="1" noChangeArrowheads="1"/>
          </p:cNvSpPr>
          <p:nvPr>
            <p:ph type="title"/>
          </p:nvPr>
        </p:nvSpPr>
        <p:spPr/>
        <p:txBody>
          <a:bodyPr/>
          <a:lstStyle/>
          <a:p>
            <a:r>
              <a:rPr lang="en-US" altLang="en-US" b="1"/>
              <a:t>Why Spiritually Integrated Mental Health Care is So Necessary</a:t>
            </a:r>
          </a:p>
        </p:txBody>
      </p:sp>
      <p:sp>
        <p:nvSpPr>
          <p:cNvPr id="3" name="Content Placeholder 2">
            <a:extLst>
              <a:ext uri="{FF2B5EF4-FFF2-40B4-BE49-F238E27FC236}">
                <a16:creationId xmlns:a16="http://schemas.microsoft.com/office/drawing/2014/main" id="{C4DE6DE0-3532-9258-891A-9B740EFC0159}"/>
              </a:ext>
            </a:extLst>
          </p:cNvPr>
          <p:cNvSpPr>
            <a:spLocks noGrp="1"/>
          </p:cNvSpPr>
          <p:nvPr>
            <p:ph idx="1"/>
          </p:nvPr>
        </p:nvSpPr>
        <p:spPr>
          <a:xfrm>
            <a:off x="134938" y="2514600"/>
            <a:ext cx="8896350" cy="4135438"/>
          </a:xfrm>
        </p:spPr>
        <p:txBody>
          <a:bodyPr/>
          <a:lstStyle/>
          <a:p>
            <a:pPr>
              <a:defRPr/>
            </a:pPr>
            <a:r>
              <a:rPr lang="en-US" sz="2800" b="1" dirty="0">
                <a:solidFill>
                  <a:schemeClr val="tx1">
                    <a:lumMod val="85000"/>
                    <a:lumOff val="15000"/>
                  </a:schemeClr>
                </a:solidFill>
              </a:rPr>
              <a:t>Religion is a cultural fact</a:t>
            </a:r>
          </a:p>
          <a:p>
            <a:pPr>
              <a:defRPr/>
            </a:pPr>
            <a:r>
              <a:rPr lang="en-US" sz="2800" b="1" dirty="0">
                <a:solidFill>
                  <a:schemeClr val="tx1">
                    <a:lumMod val="85000"/>
                    <a:lumOff val="15000"/>
                  </a:schemeClr>
                </a:solidFill>
              </a:rPr>
              <a:t>People want spiritually sensitive care</a:t>
            </a:r>
          </a:p>
          <a:p>
            <a:pPr>
              <a:defRPr/>
            </a:pPr>
            <a:r>
              <a:rPr lang="en-US" sz="2800" b="1" dirty="0">
                <a:solidFill>
                  <a:schemeClr val="tx1">
                    <a:lumMod val="85000"/>
                    <a:lumOff val="15000"/>
                  </a:schemeClr>
                </a:solidFill>
              </a:rPr>
              <a:t>Spirituality is a resource to many people</a:t>
            </a:r>
          </a:p>
          <a:p>
            <a:pPr>
              <a:defRPr/>
            </a:pPr>
            <a:r>
              <a:rPr lang="en-US" sz="2800" b="1" dirty="0">
                <a:solidFill>
                  <a:schemeClr val="tx1">
                    <a:lumMod val="85000"/>
                    <a:lumOff val="15000"/>
                  </a:schemeClr>
                </a:solidFill>
              </a:rPr>
              <a:t>Spirituality is linked to positive mental health</a:t>
            </a:r>
          </a:p>
          <a:p>
            <a:pPr>
              <a:defRPr/>
            </a:pPr>
            <a:r>
              <a:rPr lang="en-US" sz="2800" b="1" dirty="0">
                <a:solidFill>
                  <a:schemeClr val="tx1">
                    <a:lumMod val="85000"/>
                    <a:lumOff val="15000"/>
                  </a:schemeClr>
                </a:solidFill>
              </a:rPr>
              <a:t>Spirituality is linked to poorer mental health</a:t>
            </a:r>
          </a:p>
          <a:p>
            <a:pPr>
              <a:defRPr/>
            </a:pPr>
            <a:r>
              <a:rPr lang="en-US" sz="2800" b="1" dirty="0">
                <a:solidFill>
                  <a:schemeClr val="tx1">
                    <a:lumMod val="85000"/>
                    <a:lumOff val="15000"/>
                  </a:schemeClr>
                </a:solidFill>
              </a:rPr>
              <a:t>Spiritually integrated therapy is at least as effective as other mental health treatments </a:t>
            </a:r>
          </a:p>
          <a:p>
            <a:pPr marL="0" indent="0">
              <a:buFont typeface="Wingdings" pitchFamily="2" charset="2"/>
              <a:buNone/>
              <a:defRPr/>
            </a:pPr>
            <a:endParaRPr lang="en-US" dirty="0"/>
          </a:p>
        </p:txBody>
      </p:sp>
    </p:spTree>
    <p:extLst>
      <p:ext uri="{BB962C8B-B14F-4D97-AF65-F5344CB8AC3E}">
        <p14:creationId xmlns:p14="http://schemas.microsoft.com/office/powerpoint/2010/main" val="3515459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752466A6-DD94-DC11-4CD9-FEE9A07B2D60}"/>
              </a:ext>
            </a:extLst>
          </p:cNvPr>
          <p:cNvSpPr>
            <a:spLocks noGrp="1" noChangeArrowheads="1"/>
          </p:cNvSpPr>
          <p:nvPr>
            <p:ph type="title"/>
          </p:nvPr>
        </p:nvSpPr>
        <p:spPr/>
        <p:txBody>
          <a:bodyPr/>
          <a:lstStyle/>
          <a:p>
            <a:r>
              <a:rPr lang="en-US" altLang="en-US" b="1"/>
              <a:t>A Sea-Change in Attitudes</a:t>
            </a:r>
          </a:p>
        </p:txBody>
      </p:sp>
      <p:sp>
        <p:nvSpPr>
          <p:cNvPr id="13315" name="Content Placeholder 2">
            <a:extLst>
              <a:ext uri="{FF2B5EF4-FFF2-40B4-BE49-F238E27FC236}">
                <a16:creationId xmlns:a16="http://schemas.microsoft.com/office/drawing/2014/main" id="{179C7ED2-DCE1-9557-147A-739B0BA09D25}"/>
              </a:ext>
            </a:extLst>
          </p:cNvPr>
          <p:cNvSpPr>
            <a:spLocks noGrp="1" noChangeArrowheads="1"/>
          </p:cNvSpPr>
          <p:nvPr>
            <p:ph idx="1"/>
          </p:nvPr>
        </p:nvSpPr>
        <p:spPr>
          <a:xfrm>
            <a:off x="123825" y="2362200"/>
            <a:ext cx="8896350" cy="4135438"/>
          </a:xfrm>
        </p:spPr>
        <p:txBody>
          <a:bodyPr/>
          <a:lstStyle/>
          <a:p>
            <a:r>
              <a:rPr lang="en-US" altLang="en-US" dirty="0"/>
              <a:t>From Antagonism to Confusion:</a:t>
            </a:r>
          </a:p>
        </p:txBody>
      </p:sp>
      <p:pic>
        <p:nvPicPr>
          <p:cNvPr id="13316" name="Picture 2" descr="What It's Like: A Personal Story of Suffering - Confusion">
            <a:extLst>
              <a:ext uri="{FF2B5EF4-FFF2-40B4-BE49-F238E27FC236}">
                <a16:creationId xmlns:a16="http://schemas.microsoft.com/office/drawing/2014/main" id="{DE04D15F-DFDC-081E-6976-6C427CA926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244850"/>
            <a:ext cx="323850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343B8F2A-E102-D2B3-F094-482FF71DF94B}"/>
              </a:ext>
            </a:extLst>
          </p:cNvPr>
          <p:cNvSpPr>
            <a:spLocks noChangeArrowheads="1"/>
          </p:cNvSpPr>
          <p:nvPr/>
        </p:nvSpPr>
        <p:spPr bwMode="auto">
          <a:xfrm>
            <a:off x="838200" y="1143000"/>
            <a:ext cx="7696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spcBef>
                <a:spcPct val="20000"/>
              </a:spcBef>
              <a:buSzPct val="75000"/>
              <a:buFont typeface="Wingdings" pitchFamily="2" charset="2"/>
              <a:buChar char="v"/>
              <a:defRPr sz="3200">
                <a:solidFill>
                  <a:schemeClr val="tx1"/>
                </a:solidFill>
                <a:latin typeface="Times New Roman" panose="02020603050405020304" pitchFamily="18" charset="0"/>
              </a:defRPr>
            </a:lvl1pPr>
            <a:lvl2pPr marL="742950" indent="-285750">
              <a:spcBef>
                <a:spcPct val="20000"/>
              </a:spcBef>
              <a:buSzPct val="75000"/>
              <a:buFont typeface="Wingdings" pitchFamily="2" charset="2"/>
              <a:buChar char="v"/>
              <a:defRPr sz="2800">
                <a:solidFill>
                  <a:schemeClr val="tx1"/>
                </a:solidFill>
                <a:latin typeface="Times New Roman" panose="02020603050405020304" pitchFamily="18" charset="0"/>
              </a:defRPr>
            </a:lvl2pPr>
            <a:lvl3pPr marL="1143000" indent="-228600">
              <a:spcBef>
                <a:spcPct val="20000"/>
              </a:spcBef>
              <a:buSzPct val="75000"/>
              <a:buFont typeface="Wingdings" pitchFamily="2" charset="2"/>
              <a:buChar char="v"/>
              <a:defRPr sz="2400">
                <a:solidFill>
                  <a:schemeClr val="tx1"/>
                </a:solidFill>
                <a:latin typeface="Times New Roman" panose="02020603050405020304" pitchFamily="18" charset="0"/>
              </a:defRPr>
            </a:lvl3pPr>
            <a:lvl4pPr marL="1600200" indent="-228600">
              <a:spcBef>
                <a:spcPct val="20000"/>
              </a:spcBef>
              <a:buSzPct val="75000"/>
              <a:buFont typeface="Wingdings" pitchFamily="2" charset="2"/>
              <a:buChar char="v"/>
              <a:defRPr sz="2000">
                <a:solidFill>
                  <a:schemeClr val="tx1"/>
                </a:solidFill>
                <a:latin typeface="Times New Roman" panose="02020603050405020304" pitchFamily="18" charset="0"/>
              </a:defRPr>
            </a:lvl4pPr>
            <a:lvl5pPr marL="2057400" indent="-228600">
              <a:spcBef>
                <a:spcPct val="20000"/>
              </a:spcBef>
              <a:buSzPct val="75000"/>
              <a:buFont typeface="Wingdings" pitchFamily="2" charset="2"/>
              <a:buChar char="v"/>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75000"/>
              <a:buFont typeface="Wingdings" pitchFamily="2" charset="2"/>
              <a:buChar char="v"/>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75000"/>
              <a:buFont typeface="Wingdings" pitchFamily="2" charset="2"/>
              <a:buChar char="v"/>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75000"/>
              <a:buFont typeface="Wingdings" pitchFamily="2" charset="2"/>
              <a:buChar char="v"/>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75000"/>
              <a:buFont typeface="Wingdings" pitchFamily="2" charset="2"/>
              <a:buChar char="v"/>
              <a:defRPr sz="2000">
                <a:solidFill>
                  <a:schemeClr val="tx1"/>
                </a:solidFill>
                <a:latin typeface="Times New Roman" panose="02020603050405020304" pitchFamily="18" charset="0"/>
              </a:defRPr>
            </a:lvl9pPr>
          </a:lstStyle>
          <a:p>
            <a:pPr algn="ctr" eaLnBrk="1" hangingPunct="1">
              <a:spcBef>
                <a:spcPct val="0"/>
              </a:spcBef>
              <a:buSzTx/>
              <a:buFontTx/>
              <a:buNone/>
            </a:pPr>
            <a:r>
              <a:rPr lang="en-US" altLang="en-US" sz="4000">
                <a:solidFill>
                  <a:schemeClr val="tx2"/>
                </a:solidFill>
              </a:rPr>
              <a:t>Lack of Graduate Training in Area of Religion and Spirituality</a:t>
            </a:r>
          </a:p>
        </p:txBody>
      </p:sp>
      <p:sp>
        <p:nvSpPr>
          <p:cNvPr id="149507" name="Rectangle 3">
            <a:extLst>
              <a:ext uri="{FF2B5EF4-FFF2-40B4-BE49-F238E27FC236}">
                <a16:creationId xmlns:a16="http://schemas.microsoft.com/office/drawing/2014/main" id="{206D0DFD-B595-9D75-0F56-4047D2763F5F}"/>
              </a:ext>
            </a:extLst>
          </p:cNvPr>
          <p:cNvSpPr>
            <a:spLocks noChangeArrowheads="1"/>
          </p:cNvSpPr>
          <p:nvPr/>
        </p:nvSpPr>
        <p:spPr bwMode="auto">
          <a:xfrm>
            <a:off x="0" y="2743200"/>
            <a:ext cx="9144000" cy="4419600"/>
          </a:xfrm>
          <a:prstGeom prst="rect">
            <a:avLst/>
          </a:prstGeom>
          <a:noFill/>
          <a:ln>
            <a:noFill/>
          </a:ln>
        </p:spPr>
        <p:txBody>
          <a:bodyPr lIns="90488" tIns="44450" rIns="90488" bIns="44450"/>
          <a:lstStyle>
            <a:lvl1pPr marL="342900" indent="-342900">
              <a:spcBef>
                <a:spcPct val="20000"/>
              </a:spcBef>
              <a:buSzPct val="75000"/>
              <a:buFont typeface="Wingdings" panose="05000000000000000000" pitchFamily="2" charset="2"/>
              <a:buChar char="v"/>
              <a:defRPr sz="3200">
                <a:solidFill>
                  <a:schemeClr val="tx1"/>
                </a:solidFill>
                <a:latin typeface="Times New Roman" panose="02020603050405020304" pitchFamily="18" charset="0"/>
              </a:defRPr>
            </a:lvl1pPr>
            <a:lvl2pPr marL="800100" indent="-342900">
              <a:spcBef>
                <a:spcPct val="20000"/>
              </a:spcBef>
              <a:buSzPct val="75000"/>
              <a:buFont typeface="Wingdings" panose="05000000000000000000" pitchFamily="2" charset="2"/>
              <a:buChar char="v"/>
              <a:defRPr sz="2800">
                <a:solidFill>
                  <a:schemeClr val="tx1"/>
                </a:solidFill>
                <a:latin typeface="Times New Roman" panose="02020603050405020304" pitchFamily="18" charset="0"/>
              </a:defRPr>
            </a:lvl2pPr>
            <a:lvl3pPr marL="1143000" indent="-228600">
              <a:spcBef>
                <a:spcPct val="20000"/>
              </a:spcBef>
              <a:buSzPct val="75000"/>
              <a:buFont typeface="Wingdings" panose="05000000000000000000" pitchFamily="2" charset="2"/>
              <a:buChar char="v"/>
              <a:defRPr sz="2400">
                <a:solidFill>
                  <a:schemeClr val="tx1"/>
                </a:solidFill>
                <a:latin typeface="Times New Roman" panose="02020603050405020304" pitchFamily="18" charset="0"/>
              </a:defRPr>
            </a:lvl3pPr>
            <a:lvl4pPr marL="1600200" indent="-228600">
              <a:spcBef>
                <a:spcPct val="20000"/>
              </a:spcBef>
              <a:buSzPct val="75000"/>
              <a:buFont typeface="Wingdings" panose="05000000000000000000" pitchFamily="2" charset="2"/>
              <a:buChar char="v"/>
              <a:defRPr sz="2000">
                <a:solidFill>
                  <a:schemeClr val="tx1"/>
                </a:solidFill>
                <a:latin typeface="Times New Roman" panose="02020603050405020304" pitchFamily="18" charset="0"/>
              </a:defRPr>
            </a:lvl4pPr>
            <a:lvl5pPr marL="2057400" indent="-228600">
              <a:spcBef>
                <a:spcPct val="20000"/>
              </a:spcBef>
              <a:buSzPct val="75000"/>
              <a:buFont typeface="Wingdings" panose="05000000000000000000" pitchFamily="2" charset="2"/>
              <a:buChar char="v"/>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75000"/>
              <a:buFont typeface="Wingdings" panose="05000000000000000000" pitchFamily="2" charset="2"/>
              <a:buChar char="v"/>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75000"/>
              <a:buFont typeface="Wingdings" panose="05000000000000000000" pitchFamily="2" charset="2"/>
              <a:buChar char="v"/>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75000"/>
              <a:buFont typeface="Wingdings" panose="05000000000000000000" pitchFamily="2" charset="2"/>
              <a:buChar char="v"/>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75000"/>
              <a:buFont typeface="Wingdings" panose="05000000000000000000" pitchFamily="2" charset="2"/>
              <a:buChar char="v"/>
              <a:defRPr sz="2000">
                <a:solidFill>
                  <a:schemeClr val="tx1"/>
                </a:solidFill>
                <a:latin typeface="Times New Roman" panose="02020603050405020304" pitchFamily="18" charset="0"/>
              </a:defRPr>
            </a:lvl9pPr>
          </a:lstStyle>
          <a:p>
            <a:pPr lvl="1" eaLnBrk="1" hangingPunct="1">
              <a:defRPr/>
            </a:pPr>
            <a:r>
              <a:rPr lang="en-US" altLang="en-US" dirty="0"/>
              <a:t>Only 25% of Ph. D. training programs in clinical psychology in the United States and Canada offer a course in religion and spirituality (Schafer et al., 2009)</a:t>
            </a:r>
          </a:p>
          <a:p>
            <a:pPr marL="457200" lvl="1" indent="0" eaLnBrk="1" hangingPunct="1">
              <a:buFont typeface="Wingdings" panose="05000000000000000000" pitchFamily="2" charset="2"/>
              <a:buNone/>
              <a:defRPr/>
            </a:pPr>
            <a:endParaRPr lang="en-US" altLang="en-US" dirty="0"/>
          </a:p>
          <a:p>
            <a:pPr lvl="1" eaLnBrk="1" hangingPunct="1">
              <a:defRPr/>
            </a:pPr>
            <a:r>
              <a:rPr lang="en-US" altLang="en-US" dirty="0"/>
              <a:t>Only 30% of masters level training programs in social work in the United States offer a course in religion and spirituality (Moffatt &amp; </a:t>
            </a:r>
            <a:r>
              <a:rPr lang="en-US" altLang="en-US" dirty="0" err="1"/>
              <a:t>Oxhandler</a:t>
            </a:r>
            <a:r>
              <a:rPr lang="en-US" altLang="en-US" dirty="0"/>
              <a:t>, 2018)</a:t>
            </a:r>
          </a:p>
          <a:p>
            <a:pPr eaLnBrk="1" hangingPunct="1">
              <a:defRPr/>
            </a:pPr>
            <a:endParaRPr lang="en-US" altLang="en-US" dirty="0"/>
          </a:p>
          <a:p>
            <a:pPr eaLnBrk="1" hangingPunct="1">
              <a:buFontTx/>
              <a:buNone/>
              <a:defRPr/>
            </a:pPr>
            <a:endParaRPr lang="en-US" altLang="en-US" sz="2400" dirty="0">
              <a:solidFill>
                <a:srgbClr val="FFFF99"/>
              </a:solidFill>
            </a:endParaRPr>
          </a:p>
          <a:p>
            <a:pPr eaLnBrk="1" hangingPunct="1">
              <a:buFontTx/>
              <a:buNone/>
              <a:defRPr/>
            </a:pPr>
            <a:endParaRPr lang="en-US" altLang="en-US" sz="2400" dirty="0">
              <a:solidFill>
                <a:srgbClr val="FFFF99"/>
              </a:solidFill>
            </a:endParaRPr>
          </a:p>
          <a:p>
            <a:pPr eaLnBrk="1" hangingPunct="1">
              <a:buFont typeface="Wingdings" panose="05000000000000000000" pitchFamily="2" charset="2"/>
              <a:buNone/>
              <a:defRPr/>
            </a:pP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9507">
                                            <p:txEl>
                                              <p:pRg st="0" end="0"/>
                                            </p:txEl>
                                          </p:spTgt>
                                        </p:tgtEl>
                                        <p:attrNameLst>
                                          <p:attrName>style.visibility</p:attrName>
                                        </p:attrNameLst>
                                      </p:cBhvr>
                                      <p:to>
                                        <p:strVal val="visible"/>
                                      </p:to>
                                    </p:set>
                                    <p:animEffect transition="in" filter="fade">
                                      <p:cBhvr>
                                        <p:cTn id="7" dur="2000"/>
                                        <p:tgtEl>
                                          <p:spTgt spid="1495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9507">
                                            <p:txEl>
                                              <p:pRg st="2" end="2"/>
                                            </p:txEl>
                                          </p:spTgt>
                                        </p:tgtEl>
                                        <p:attrNameLst>
                                          <p:attrName>style.visibility</p:attrName>
                                        </p:attrNameLst>
                                      </p:cBhvr>
                                      <p:to>
                                        <p:strVal val="visible"/>
                                      </p:to>
                                    </p:set>
                                    <p:animEffect transition="in" filter="fade">
                                      <p:cBhvr>
                                        <p:cTn id="12" dur="2000"/>
                                        <p:tgtEl>
                                          <p:spTgt spid="1495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FFEEF-AD65-15CB-EB11-BE51660EA46A}"/>
              </a:ext>
            </a:extLst>
          </p:cNvPr>
          <p:cNvSpPr>
            <a:spLocks noGrp="1"/>
          </p:cNvSpPr>
          <p:nvPr>
            <p:ph type="title"/>
          </p:nvPr>
        </p:nvSpPr>
        <p:spPr/>
        <p:txBody>
          <a:bodyPr/>
          <a:lstStyle/>
          <a:p>
            <a:r>
              <a:rPr lang="en-US" b="1" dirty="0"/>
              <a:t>A KEY QUESTION</a:t>
            </a:r>
          </a:p>
        </p:txBody>
      </p:sp>
      <p:sp>
        <p:nvSpPr>
          <p:cNvPr id="3" name="Content Placeholder 2">
            <a:extLst>
              <a:ext uri="{FF2B5EF4-FFF2-40B4-BE49-F238E27FC236}">
                <a16:creationId xmlns:a16="http://schemas.microsoft.com/office/drawing/2014/main" id="{629F474E-01EC-06CE-F4B7-1F6BE905DF21}"/>
              </a:ext>
            </a:extLst>
          </p:cNvPr>
          <p:cNvSpPr>
            <a:spLocks noGrp="1"/>
          </p:cNvSpPr>
          <p:nvPr>
            <p:ph idx="1"/>
          </p:nvPr>
        </p:nvSpPr>
        <p:spPr/>
        <p:txBody>
          <a:bodyPr/>
          <a:lstStyle/>
          <a:p>
            <a:r>
              <a:rPr lang="en-US" dirty="0"/>
              <a:t>How to integrate spirituality into mental health practice?</a:t>
            </a:r>
          </a:p>
        </p:txBody>
      </p:sp>
      <p:pic>
        <p:nvPicPr>
          <p:cNvPr id="2052" name="Picture 4" descr="Key Question Stock Illustrations – 4 ...">
            <a:extLst>
              <a:ext uri="{FF2B5EF4-FFF2-40B4-BE49-F238E27FC236}">
                <a16:creationId xmlns:a16="http://schemas.microsoft.com/office/drawing/2014/main" id="{7355449F-48BA-97FA-4B7F-8C03497899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5062" y="3810000"/>
            <a:ext cx="4333875"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005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307373D3-7D6F-6D3A-E35C-AF089B26F8F3}"/>
              </a:ext>
            </a:extLst>
          </p:cNvPr>
          <p:cNvSpPr>
            <a:spLocks noGrp="1"/>
          </p:cNvSpPr>
          <p:nvPr>
            <p:ph type="title"/>
          </p:nvPr>
        </p:nvSpPr>
        <p:spPr/>
        <p:txBody>
          <a:bodyPr/>
          <a:lstStyle/>
          <a:p>
            <a:r>
              <a:rPr lang="en-US" altLang="en-US" sz="3200" b="1"/>
              <a:t>What is Spiritually Integrated Treatment?</a:t>
            </a:r>
          </a:p>
        </p:txBody>
      </p:sp>
      <p:sp>
        <p:nvSpPr>
          <p:cNvPr id="3" name="Content Placeholder 2">
            <a:extLst>
              <a:ext uri="{FF2B5EF4-FFF2-40B4-BE49-F238E27FC236}">
                <a16:creationId xmlns:a16="http://schemas.microsoft.com/office/drawing/2014/main" id="{48E8A861-0A45-FEFD-2D46-33A07B694D0C}"/>
              </a:ext>
            </a:extLst>
          </p:cNvPr>
          <p:cNvSpPr>
            <a:spLocks noGrp="1"/>
          </p:cNvSpPr>
          <p:nvPr>
            <p:ph idx="1"/>
          </p:nvPr>
        </p:nvSpPr>
        <p:spPr>
          <a:xfrm>
            <a:off x="134938" y="2133600"/>
            <a:ext cx="8896350" cy="4135438"/>
          </a:xfrm>
        </p:spPr>
        <p:txBody>
          <a:bodyPr/>
          <a:lstStyle/>
          <a:p>
            <a:r>
              <a:rPr lang="en-US" altLang="en-US"/>
              <a:t>Holistic</a:t>
            </a:r>
          </a:p>
          <a:p>
            <a:r>
              <a:rPr lang="en-US" altLang="en-US"/>
              <a:t>Pluralistic</a:t>
            </a:r>
          </a:p>
          <a:p>
            <a:r>
              <a:rPr lang="en-US" altLang="en-US"/>
              <a:t>Not a Competitor to Existing Treatments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87368-1908-4DD5-A983-B02528BE3F65}"/>
              </a:ext>
            </a:extLst>
          </p:cNvPr>
          <p:cNvSpPr>
            <a:spLocks noGrp="1"/>
          </p:cNvSpPr>
          <p:nvPr>
            <p:ph type="title"/>
          </p:nvPr>
        </p:nvSpPr>
        <p:spPr>
          <a:xfrm>
            <a:off x="462777" y="1396451"/>
            <a:ext cx="8055749" cy="562157"/>
          </a:xfrm>
        </p:spPr>
        <p:txBody>
          <a:bodyPr>
            <a:noAutofit/>
          </a:bodyPr>
          <a:lstStyle/>
          <a:p>
            <a:r>
              <a:rPr lang="en-US" sz="3200" b="1" dirty="0"/>
              <a:t>Three Spiritual Competencies </a:t>
            </a:r>
            <a:br>
              <a:rPr lang="en-US" sz="3200" b="1" dirty="0"/>
            </a:br>
            <a:r>
              <a:rPr lang="en-US" sz="3200" b="1" dirty="0"/>
              <a:t>in Mental Health</a:t>
            </a:r>
          </a:p>
        </p:txBody>
      </p:sp>
      <p:sp>
        <p:nvSpPr>
          <p:cNvPr id="3" name="Content Placeholder 2">
            <a:extLst>
              <a:ext uri="{FF2B5EF4-FFF2-40B4-BE49-F238E27FC236}">
                <a16:creationId xmlns:a16="http://schemas.microsoft.com/office/drawing/2014/main" id="{3FB45F70-88D2-473F-96B5-6C399D88AEA1}"/>
              </a:ext>
            </a:extLst>
          </p:cNvPr>
          <p:cNvSpPr>
            <a:spLocks noGrp="1"/>
          </p:cNvSpPr>
          <p:nvPr>
            <p:ph idx="1"/>
          </p:nvPr>
        </p:nvSpPr>
        <p:spPr>
          <a:xfrm>
            <a:off x="184639" y="2483168"/>
            <a:ext cx="8959361" cy="3193182"/>
          </a:xfrm>
        </p:spPr>
        <p:txBody>
          <a:bodyPr>
            <a:normAutofit fontScale="32500" lnSpcReduction="20000"/>
          </a:bodyPr>
          <a:lstStyle/>
          <a:p>
            <a:pPr>
              <a:spcBef>
                <a:spcPts val="450"/>
              </a:spcBef>
              <a:buSzPct val="100000"/>
              <a:buFont typeface="Century Gothic" panose="020B0502020202020204" pitchFamily="34" charset="0"/>
              <a:buAutoNum type="arabicParenR"/>
            </a:pPr>
            <a:r>
              <a:rPr lang="en-US" altLang="en-US" sz="8000" dirty="0">
                <a:latin typeface="Calibri" panose="020F0502020204030204" pitchFamily="34" charset="0"/>
                <a:cs typeface="Calibri" panose="020F0502020204030204" pitchFamily="34" charset="0"/>
              </a:rPr>
              <a:t>Practitioners inquire about people’s spiritual and religious backgrounds, beliefs and practices as a routine part of mental health practice.</a:t>
            </a:r>
          </a:p>
          <a:p>
            <a:pPr>
              <a:spcBef>
                <a:spcPts val="450"/>
              </a:spcBef>
              <a:buSzPct val="100000"/>
              <a:buFont typeface="Century Gothic" panose="020B0502020202020204" pitchFamily="34" charset="0"/>
              <a:buAutoNum type="arabicParenR"/>
            </a:pPr>
            <a:r>
              <a:rPr lang="en-US" altLang="en-US" sz="8000" dirty="0">
                <a:latin typeface="Calibri" panose="020F0502020204030204" pitchFamily="34" charset="0"/>
                <a:cs typeface="Calibri" panose="020F0502020204030204" pitchFamily="34" charset="0"/>
              </a:rPr>
              <a:t>Practitioners appreciate the ways that spirituality and religion may support psychological well-being, and support clients in accessing their spiritual and religious strengths and resources.</a:t>
            </a:r>
          </a:p>
          <a:p>
            <a:pPr>
              <a:spcBef>
                <a:spcPts val="450"/>
              </a:spcBef>
              <a:buSzPct val="100000"/>
              <a:buFont typeface="Century Gothic" panose="020B0502020202020204" pitchFamily="34" charset="0"/>
              <a:buAutoNum type="arabicParenR"/>
            </a:pPr>
            <a:r>
              <a:rPr lang="en-US" altLang="en-US" sz="8000" dirty="0">
                <a:latin typeface="Calibri" panose="020F0502020204030204" pitchFamily="34" charset="0"/>
                <a:cs typeface="Calibri" panose="020F0502020204030204" pitchFamily="34" charset="0"/>
              </a:rPr>
              <a:t>Practitioners identify and address problems related to spirituality and religion that may adversely influence people’s psychological well-being.</a:t>
            </a:r>
          </a:p>
          <a:p>
            <a:pPr marL="0" indent="0">
              <a:buNone/>
            </a:pPr>
            <a:endParaRPr lang="en-US" dirty="0"/>
          </a:p>
        </p:txBody>
      </p:sp>
      <p:pic>
        <p:nvPicPr>
          <p:cNvPr id="4" name="Picture 3" descr="Logo&#10;&#10;Description automatically generated">
            <a:extLst>
              <a:ext uri="{FF2B5EF4-FFF2-40B4-BE49-F238E27FC236}">
                <a16:creationId xmlns:a16="http://schemas.microsoft.com/office/drawing/2014/main" id="{9C587DDD-F8BD-4516-A7C7-D8FA251C7D35}"/>
              </a:ext>
            </a:extLst>
          </p:cNvPr>
          <p:cNvPicPr>
            <a:picLocks noChangeAspect="1"/>
          </p:cNvPicPr>
          <p:nvPr/>
        </p:nvPicPr>
        <p:blipFill rotWithShape="1">
          <a:blip r:embed="rId3">
            <a:extLst>
              <a:ext uri="{28A0092B-C50C-407E-A947-70E740481C1C}">
                <a14:useLocalDpi xmlns:a14="http://schemas.microsoft.com/office/drawing/2010/main" val="0"/>
              </a:ext>
            </a:extLst>
          </a:blip>
          <a:srcRect l="28549" t="28249" r="28892" b="29159"/>
          <a:stretch/>
        </p:blipFill>
        <p:spPr>
          <a:xfrm>
            <a:off x="4235875" y="6102354"/>
            <a:ext cx="783877" cy="784476"/>
          </a:xfrm>
          <a:prstGeom prst="rect">
            <a:avLst/>
          </a:prstGeom>
        </p:spPr>
      </p:pic>
      <p:sp>
        <p:nvSpPr>
          <p:cNvPr id="5" name="TextBox 4">
            <a:extLst>
              <a:ext uri="{FF2B5EF4-FFF2-40B4-BE49-F238E27FC236}">
                <a16:creationId xmlns:a16="http://schemas.microsoft.com/office/drawing/2014/main" id="{C3D064DB-37DB-4108-B379-C090F7ABE788}"/>
              </a:ext>
            </a:extLst>
          </p:cNvPr>
          <p:cNvSpPr txBox="1"/>
          <p:nvPr/>
        </p:nvSpPr>
        <p:spPr>
          <a:xfrm>
            <a:off x="525476" y="5445518"/>
            <a:ext cx="3710399" cy="461665"/>
          </a:xfrm>
          <a:prstGeom prst="rect">
            <a:avLst/>
          </a:prstGeom>
          <a:noFill/>
        </p:spPr>
        <p:txBody>
          <a:bodyPr wrap="square" rtlCol="0">
            <a:spAutoFit/>
          </a:bodyPr>
          <a:lstStyle/>
          <a:p>
            <a:pPr defTabSz="685800" eaLnBrk="1" fontAlgn="auto" hangingPunct="1">
              <a:spcBef>
                <a:spcPts val="0"/>
              </a:spcBef>
              <a:spcAft>
                <a:spcPts val="0"/>
              </a:spcAft>
              <a:defRPr/>
            </a:pPr>
            <a:r>
              <a:rPr lang="en-US" sz="1200" b="0" dirty="0">
                <a:solidFill>
                  <a:srgbClr val="000000"/>
                </a:solidFill>
                <a:latin typeface="+mj-lt"/>
              </a:rPr>
              <a:t>APA Division 36 Task Force Chairs: Dr</a:t>
            </a:r>
            <a:r>
              <a:rPr lang="en-US" sz="1200" dirty="0">
                <a:solidFill>
                  <a:srgbClr val="000000"/>
                </a:solidFill>
                <a:latin typeface="+mj-lt"/>
              </a:rPr>
              <a:t>s, </a:t>
            </a:r>
            <a:r>
              <a:rPr lang="en-US" sz="1200" b="0" dirty="0">
                <a:solidFill>
                  <a:srgbClr val="000000"/>
                </a:solidFill>
                <a:latin typeface="+mj-lt"/>
              </a:rPr>
              <a:t>Kari O’Grady, Cassandra </a:t>
            </a:r>
            <a:r>
              <a:rPr lang="en-US" sz="1200" b="0" dirty="0" err="1">
                <a:solidFill>
                  <a:srgbClr val="000000"/>
                </a:solidFill>
                <a:latin typeface="+mj-lt"/>
              </a:rPr>
              <a:t>Vieten</a:t>
            </a:r>
            <a:endParaRPr lang="en-US" sz="1200" b="0" dirty="0">
              <a:solidFill>
                <a:srgbClr val="000000"/>
              </a:solidFill>
              <a:latin typeface="+mj-lt"/>
            </a:endParaRPr>
          </a:p>
        </p:txBody>
      </p:sp>
      <p:sp>
        <p:nvSpPr>
          <p:cNvPr id="6" name="Rectangle 5">
            <a:extLst>
              <a:ext uri="{FF2B5EF4-FFF2-40B4-BE49-F238E27FC236}">
                <a16:creationId xmlns:a16="http://schemas.microsoft.com/office/drawing/2014/main" id="{6576F6AA-E3DB-4083-BC11-4C6369E75425}"/>
              </a:ext>
            </a:extLst>
          </p:cNvPr>
          <p:cNvSpPr/>
          <p:nvPr/>
        </p:nvSpPr>
        <p:spPr>
          <a:xfrm>
            <a:off x="5039233" y="5456364"/>
            <a:ext cx="3504693" cy="461665"/>
          </a:xfrm>
          <a:prstGeom prst="rect">
            <a:avLst/>
          </a:prstGeom>
        </p:spPr>
        <p:txBody>
          <a:bodyPr wrap="square">
            <a:spAutoFit/>
          </a:bodyPr>
          <a:lstStyle/>
          <a:p>
            <a:pPr defTabSz="685800" eaLnBrk="1" fontAlgn="auto" hangingPunct="1">
              <a:spcBef>
                <a:spcPts val="0"/>
              </a:spcBef>
              <a:spcAft>
                <a:spcPts val="0"/>
              </a:spcAft>
              <a:defRPr/>
            </a:pPr>
            <a:r>
              <a:rPr lang="en-US" sz="1200" b="0" dirty="0" err="1">
                <a:solidFill>
                  <a:srgbClr val="000000"/>
                </a:solidFill>
                <a:latin typeface="+mj-lt"/>
              </a:rPr>
              <a:t>Vieten</a:t>
            </a:r>
            <a:r>
              <a:rPr lang="en-US" sz="1200" b="0" dirty="0">
                <a:solidFill>
                  <a:srgbClr val="000000"/>
                </a:solidFill>
                <a:latin typeface="+mj-lt"/>
              </a:rPr>
              <a:t>, C., &amp; </a:t>
            </a:r>
            <a:r>
              <a:rPr lang="en-US" sz="1200" b="0" dirty="0" err="1">
                <a:solidFill>
                  <a:srgbClr val="000000"/>
                </a:solidFill>
                <a:latin typeface="+mj-lt"/>
              </a:rPr>
              <a:t>Lukoff</a:t>
            </a:r>
            <a:r>
              <a:rPr lang="en-US" sz="1200" b="0" dirty="0">
                <a:solidFill>
                  <a:srgbClr val="000000"/>
                </a:solidFill>
                <a:latin typeface="+mj-lt"/>
              </a:rPr>
              <a:t>, D. (2022). </a:t>
            </a:r>
            <a:r>
              <a:rPr lang="en-US" sz="1200" b="0" i="1" dirty="0">
                <a:solidFill>
                  <a:srgbClr val="000000"/>
                </a:solidFill>
                <a:latin typeface="+mj-lt"/>
              </a:rPr>
              <a:t>American Psychologist, 77</a:t>
            </a:r>
            <a:r>
              <a:rPr lang="en-US" sz="1200" b="0" dirty="0">
                <a:solidFill>
                  <a:srgbClr val="000000"/>
                </a:solidFill>
                <a:latin typeface="+mj-lt"/>
              </a:rPr>
              <a:t>(1), 26–38. </a:t>
            </a:r>
          </a:p>
        </p:txBody>
      </p:sp>
    </p:spTree>
    <p:extLst>
      <p:ext uri="{BB962C8B-B14F-4D97-AF65-F5344CB8AC3E}">
        <p14:creationId xmlns:p14="http://schemas.microsoft.com/office/powerpoint/2010/main" val="4081416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A50A3-18AD-5129-D091-C63144096A0D}"/>
              </a:ext>
            </a:extLst>
          </p:cNvPr>
          <p:cNvSpPr>
            <a:spLocks noGrp="1"/>
          </p:cNvSpPr>
          <p:nvPr>
            <p:ph type="title"/>
          </p:nvPr>
        </p:nvSpPr>
        <p:spPr/>
        <p:txBody>
          <a:bodyPr/>
          <a:lstStyle/>
          <a:p>
            <a:r>
              <a:rPr lang="en-US" dirty="0"/>
              <a:t>DISCLOSURES</a:t>
            </a:r>
          </a:p>
        </p:txBody>
      </p:sp>
      <p:sp>
        <p:nvSpPr>
          <p:cNvPr id="3" name="Content Placeholder 2">
            <a:extLst>
              <a:ext uri="{FF2B5EF4-FFF2-40B4-BE49-F238E27FC236}">
                <a16:creationId xmlns:a16="http://schemas.microsoft.com/office/drawing/2014/main" id="{AE3F6A52-F102-8962-777E-0010EC0838C6}"/>
              </a:ext>
            </a:extLst>
          </p:cNvPr>
          <p:cNvSpPr>
            <a:spLocks noGrp="1"/>
          </p:cNvSpPr>
          <p:nvPr>
            <p:ph idx="1"/>
          </p:nvPr>
        </p:nvSpPr>
        <p:spPr/>
        <p:txBody>
          <a:bodyPr/>
          <a:lstStyle/>
          <a:p>
            <a:endParaRPr lang="en-US" dirty="0"/>
          </a:p>
          <a:p>
            <a:pPr marL="0" indent="0">
              <a:buNone/>
            </a:pPr>
            <a:r>
              <a:rPr lang="en-US" dirty="0"/>
              <a:t>In compliance with the ACCME Standards for Commercial Support of CME, I do not have any relevant financial relationships to disclose in relation to this presentation.</a:t>
            </a:r>
          </a:p>
        </p:txBody>
      </p:sp>
    </p:spTree>
    <p:extLst>
      <p:ext uri="{BB962C8B-B14F-4D97-AF65-F5344CB8AC3E}">
        <p14:creationId xmlns:p14="http://schemas.microsoft.com/office/powerpoint/2010/main" val="3067503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FA603937-65BE-E9CC-1793-F21E686BB1E9}"/>
              </a:ext>
            </a:extLst>
          </p:cNvPr>
          <p:cNvSpPr>
            <a:spLocks noGrp="1"/>
          </p:cNvSpPr>
          <p:nvPr>
            <p:ph type="title"/>
          </p:nvPr>
        </p:nvSpPr>
        <p:spPr/>
        <p:txBody>
          <a:bodyPr/>
          <a:lstStyle/>
          <a:p>
            <a:r>
              <a:rPr lang="en-US" altLang="en-US" b="1" dirty="0"/>
              <a:t>Building Spiritual Competencies</a:t>
            </a:r>
          </a:p>
        </p:txBody>
      </p:sp>
      <p:sp>
        <p:nvSpPr>
          <p:cNvPr id="20483" name="Content Placeholder 2">
            <a:extLst>
              <a:ext uri="{FF2B5EF4-FFF2-40B4-BE49-F238E27FC236}">
                <a16:creationId xmlns:a16="http://schemas.microsoft.com/office/drawing/2014/main" id="{7E8CDC61-8F54-A34C-3C4B-E86A495E6497}"/>
              </a:ext>
            </a:extLst>
          </p:cNvPr>
          <p:cNvSpPr>
            <a:spLocks noGrp="1"/>
          </p:cNvSpPr>
          <p:nvPr>
            <p:ph idx="1"/>
          </p:nvPr>
        </p:nvSpPr>
        <p:spPr/>
        <p:txBody>
          <a:bodyPr/>
          <a:lstStyle/>
          <a:p>
            <a:r>
              <a:rPr lang="en-US" altLang="en-US" sz="3600" dirty="0"/>
              <a:t>Spiritual Assessment</a:t>
            </a:r>
          </a:p>
          <a:p>
            <a:pPr marL="457200" lvl="1" indent="0">
              <a:buNone/>
            </a:pPr>
            <a:endParaRPr lang="en-US"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a:extLst>
              <a:ext uri="{FF2B5EF4-FFF2-40B4-BE49-F238E27FC236}">
                <a16:creationId xmlns:a16="http://schemas.microsoft.com/office/drawing/2014/main" id="{DEC8F9F5-14D6-AF2A-D0C0-7542209CE87C}"/>
              </a:ext>
            </a:extLst>
          </p:cNvPr>
          <p:cNvSpPr>
            <a:spLocks noGrp="1"/>
          </p:cNvSpPr>
          <p:nvPr>
            <p:ph type="title"/>
          </p:nvPr>
        </p:nvSpPr>
        <p:spPr>
          <a:xfrm>
            <a:off x="152400" y="914400"/>
            <a:ext cx="8885238" cy="1155700"/>
          </a:xfrm>
        </p:spPr>
        <p:txBody>
          <a:bodyPr/>
          <a:lstStyle/>
          <a:p>
            <a:r>
              <a:rPr lang="en-US" altLang="en-US" sz="3200" b="1" dirty="0"/>
              <a:t>Distinguishing Spiritual Experience from Psychopathology (Griffith, 2010)</a:t>
            </a:r>
          </a:p>
        </p:txBody>
      </p:sp>
      <p:sp>
        <p:nvSpPr>
          <p:cNvPr id="108547" name="Content Placeholder 2">
            <a:extLst>
              <a:ext uri="{FF2B5EF4-FFF2-40B4-BE49-F238E27FC236}">
                <a16:creationId xmlns:a16="http://schemas.microsoft.com/office/drawing/2014/main" id="{8498E9E2-1E77-5C15-4D81-62520FEAF5B0}"/>
              </a:ext>
            </a:extLst>
          </p:cNvPr>
          <p:cNvSpPr>
            <a:spLocks noGrp="1"/>
          </p:cNvSpPr>
          <p:nvPr>
            <p:ph idx="1"/>
          </p:nvPr>
        </p:nvSpPr>
        <p:spPr>
          <a:xfrm>
            <a:off x="152400" y="2286000"/>
            <a:ext cx="8896350" cy="4135438"/>
          </a:xfrm>
        </p:spPr>
        <p:txBody>
          <a:bodyPr/>
          <a:lstStyle/>
          <a:p>
            <a:pPr lvl="1">
              <a:lnSpc>
                <a:spcPct val="115000"/>
              </a:lnSpc>
              <a:spcBef>
                <a:spcPct val="0"/>
              </a:spcBef>
              <a:buFont typeface="Times New Roman" panose="02020603050405020304" pitchFamily="18" charset="0"/>
              <a:buAutoNum type="alphaLcPeriod"/>
            </a:pPr>
            <a:r>
              <a:rPr lang="en-US" altLang="en-US" sz="2400" dirty="0">
                <a:ea typeface="Calibri" panose="020F0502020204030204" pitchFamily="34" charset="0"/>
                <a:cs typeface="Times New Roman" panose="02020603050405020304" pitchFamily="18" charset="0"/>
              </a:rPr>
              <a:t>Is there a cultural context for the spiritual experience?</a:t>
            </a:r>
          </a:p>
          <a:p>
            <a:pPr lvl="1">
              <a:lnSpc>
                <a:spcPct val="115000"/>
              </a:lnSpc>
              <a:spcBef>
                <a:spcPct val="0"/>
              </a:spcBef>
              <a:buFont typeface="Times New Roman" panose="02020603050405020304" pitchFamily="18" charset="0"/>
              <a:buAutoNum type="alphaLcPeriod"/>
            </a:pPr>
            <a:r>
              <a:rPr lang="en-US" altLang="en-US" sz="2400" dirty="0">
                <a:ea typeface="Calibri" panose="020F0502020204030204" pitchFamily="34" charset="0"/>
                <a:cs typeface="Times New Roman" panose="02020603050405020304" pitchFamily="18" charset="0"/>
              </a:rPr>
              <a:t>Do brain executive functions operate normally in usual life?</a:t>
            </a:r>
          </a:p>
          <a:p>
            <a:pPr lvl="1">
              <a:lnSpc>
                <a:spcPct val="115000"/>
              </a:lnSpc>
              <a:spcBef>
                <a:spcPct val="0"/>
              </a:spcBef>
              <a:buFont typeface="Times New Roman" panose="02020603050405020304" pitchFamily="18" charset="0"/>
              <a:buAutoNum type="alphaLcPeriod"/>
            </a:pPr>
            <a:r>
              <a:rPr lang="en-US" altLang="en-US" sz="2400" dirty="0">
                <a:ea typeface="Calibri" panose="020F0502020204030204" pitchFamily="34" charset="0"/>
                <a:cs typeface="Times New Roman" panose="02020603050405020304" pitchFamily="18" charset="0"/>
              </a:rPr>
              <a:t>Do spiritual beliefs help or hurt person’s relations, work, and daily life?</a:t>
            </a:r>
          </a:p>
          <a:p>
            <a:pPr lvl="1">
              <a:lnSpc>
                <a:spcPct val="115000"/>
              </a:lnSpc>
              <a:spcBef>
                <a:spcPct val="0"/>
              </a:spcBef>
              <a:buFont typeface="Times New Roman" panose="02020603050405020304" pitchFamily="18" charset="0"/>
              <a:buAutoNum type="alphaLcPeriod"/>
            </a:pPr>
            <a:r>
              <a:rPr lang="en-US" altLang="en-US" sz="2400" dirty="0">
                <a:ea typeface="Calibri" panose="020F0502020204030204" pitchFamily="34" charset="0"/>
                <a:cs typeface="Times New Roman" panose="02020603050405020304" pitchFamily="18" charset="0"/>
              </a:rPr>
              <a:t>Are there other associated symptoms of psychotic disorder, such as positive symptoms (e.g., paranoia)?</a:t>
            </a:r>
          </a:p>
          <a:p>
            <a:pPr lvl="1">
              <a:lnSpc>
                <a:spcPct val="115000"/>
              </a:lnSpc>
              <a:spcBef>
                <a:spcPct val="0"/>
              </a:spcBef>
              <a:spcAft>
                <a:spcPts val="1000"/>
              </a:spcAft>
              <a:buFont typeface="Times New Roman" panose="02020603050405020304" pitchFamily="18" charset="0"/>
              <a:buAutoNum type="alphaLcPeriod"/>
            </a:pPr>
            <a:r>
              <a:rPr lang="en-US" altLang="en-US" sz="2400" dirty="0">
                <a:ea typeface="Calibri" panose="020F0502020204030204" pitchFamily="34" charset="0"/>
                <a:cs typeface="Times New Roman" panose="02020603050405020304" pitchFamily="18" charset="0"/>
              </a:rPr>
              <a:t>Has there been a robust response to pharmacological treatment?</a:t>
            </a:r>
          </a:p>
          <a:p>
            <a:pPr lvl="1">
              <a:lnSpc>
                <a:spcPct val="115000"/>
              </a:lnSpc>
              <a:spcBef>
                <a:spcPct val="0"/>
              </a:spcBef>
              <a:spcAft>
                <a:spcPts val="1000"/>
              </a:spcAft>
              <a:buFont typeface="Times New Roman" panose="02020603050405020304" pitchFamily="18" charset="0"/>
              <a:buAutoNum type="alphaLcPeriod"/>
            </a:pPr>
            <a:endParaRPr lang="en-US" altLang="en-US" sz="2000" dirty="0">
              <a:latin typeface="Calibri" panose="020F0502020204030204" pitchFamily="34" charset="0"/>
              <a:ea typeface="Calibri" panose="020F0502020204030204" pitchFamily="34" charset="0"/>
              <a:cs typeface="Times New Roman" panose="02020603050405020304" pitchFamily="18" charset="0"/>
            </a:endParaRPr>
          </a:p>
          <a:p>
            <a:endParaRPr lang="en-US"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555118D3-4417-969A-0D82-A4C0AD6119B0}"/>
              </a:ext>
            </a:extLst>
          </p:cNvPr>
          <p:cNvSpPr>
            <a:spLocks noGrp="1" noChangeArrowheads="1"/>
          </p:cNvSpPr>
          <p:nvPr>
            <p:ph type="title"/>
          </p:nvPr>
        </p:nvSpPr>
        <p:spPr/>
        <p:txBody>
          <a:bodyPr/>
          <a:lstStyle/>
          <a:p>
            <a:pPr eaLnBrk="1" hangingPunct="1"/>
            <a:r>
              <a:rPr lang="en-US" altLang="en-US" b="1" dirty="0"/>
              <a:t>Initial Spiritual Assessment</a:t>
            </a:r>
          </a:p>
        </p:txBody>
      </p:sp>
      <p:sp>
        <p:nvSpPr>
          <p:cNvPr id="73731" name="Rectangle 3">
            <a:extLst>
              <a:ext uri="{FF2B5EF4-FFF2-40B4-BE49-F238E27FC236}">
                <a16:creationId xmlns:a16="http://schemas.microsoft.com/office/drawing/2014/main" id="{5A6FD930-CE8F-6A6B-AC35-5EC5C849CC20}"/>
              </a:ext>
            </a:extLst>
          </p:cNvPr>
          <p:cNvSpPr>
            <a:spLocks noGrp="1" noChangeArrowheads="1"/>
          </p:cNvSpPr>
          <p:nvPr>
            <p:ph type="body" idx="1"/>
          </p:nvPr>
        </p:nvSpPr>
        <p:spPr/>
        <p:txBody>
          <a:bodyPr/>
          <a:lstStyle/>
          <a:p>
            <a:pPr eaLnBrk="1" hangingPunct="1">
              <a:lnSpc>
                <a:spcPct val="90000"/>
              </a:lnSpc>
            </a:pPr>
            <a:r>
              <a:rPr lang="en-US" altLang="en-US" sz="2400" dirty="0"/>
              <a:t>SALIENCE OF SPIRITUALITY: </a:t>
            </a:r>
          </a:p>
          <a:p>
            <a:pPr eaLnBrk="1" hangingPunct="1">
              <a:lnSpc>
                <a:spcPct val="90000"/>
              </a:lnSpc>
              <a:buFont typeface="Wingdings" panose="05000000000000000000" pitchFamily="2" charset="2"/>
              <a:buNone/>
            </a:pPr>
            <a:r>
              <a:rPr lang="en-US" altLang="en-US" sz="2400" dirty="0"/>
              <a:t>	 </a:t>
            </a:r>
            <a:r>
              <a:rPr lang="en-US" altLang="en-US" sz="2000" dirty="0"/>
              <a:t>Do you see yourself as a religious or spiritual person?  If so, in what way?</a:t>
            </a:r>
          </a:p>
          <a:p>
            <a:pPr eaLnBrk="1" hangingPunct="1">
              <a:lnSpc>
                <a:spcPct val="90000"/>
              </a:lnSpc>
            </a:pPr>
            <a:r>
              <a:rPr lang="en-US" altLang="en-US" sz="2400" dirty="0"/>
              <a:t>SALIENCE OF RELIGIOUS AFFILIATION: </a:t>
            </a:r>
          </a:p>
          <a:p>
            <a:pPr lvl="1" eaLnBrk="1" hangingPunct="1">
              <a:lnSpc>
                <a:spcPct val="90000"/>
              </a:lnSpc>
              <a:buFont typeface="Wingdings" panose="05000000000000000000" pitchFamily="2" charset="2"/>
              <a:buNone/>
            </a:pPr>
            <a:r>
              <a:rPr lang="en-US" altLang="en-US" sz="2000" dirty="0"/>
              <a:t>Are you affiliated with a religious or spiritual denomination or community?  If so, which one?</a:t>
            </a:r>
          </a:p>
          <a:p>
            <a:pPr eaLnBrk="1" hangingPunct="1">
              <a:lnSpc>
                <a:spcPct val="90000"/>
              </a:lnSpc>
            </a:pPr>
            <a:r>
              <a:rPr lang="en-US" altLang="en-US" sz="2400" dirty="0"/>
              <a:t>SALIENCE OF SPIRITUALITY TO THE PROBLEM:  </a:t>
            </a:r>
          </a:p>
          <a:p>
            <a:pPr lvl="1" eaLnBrk="1" hangingPunct="1">
              <a:lnSpc>
                <a:spcPct val="90000"/>
              </a:lnSpc>
              <a:buFont typeface="Wingdings" panose="05000000000000000000" pitchFamily="2" charset="2"/>
              <a:buNone/>
            </a:pPr>
            <a:r>
              <a:rPr lang="en-US" altLang="en-US" sz="2000" dirty="0"/>
              <a:t>Has your problem affected you religiously or spiritually?  If so, in what way?  </a:t>
            </a:r>
          </a:p>
          <a:p>
            <a:pPr eaLnBrk="1" hangingPunct="1">
              <a:lnSpc>
                <a:spcPct val="90000"/>
              </a:lnSpc>
            </a:pPr>
            <a:r>
              <a:rPr lang="en-US" altLang="en-US" sz="2400" dirty="0"/>
              <a:t>SALIENCE OF SPIRITUALITY TO THE SOLUTION?</a:t>
            </a:r>
          </a:p>
          <a:p>
            <a:pPr lvl="1" eaLnBrk="1" hangingPunct="1">
              <a:lnSpc>
                <a:spcPct val="90000"/>
              </a:lnSpc>
              <a:buFont typeface="Wingdings" panose="05000000000000000000" pitchFamily="2" charset="2"/>
              <a:buNone/>
            </a:pPr>
            <a:r>
              <a:rPr lang="en-US" altLang="en-US" sz="2000" dirty="0"/>
              <a:t>Has your religion or spirituality been involved in the way you have coped with your problem?  If so, in what way?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373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73731">
                                            <p:txEl>
                                              <p:pRg st="0" end="0"/>
                                            </p:txEl>
                                          </p:spTgt>
                                        </p:tgtEl>
                                        <p:attrNameLst>
                                          <p:attrName>ppt_c</p:attrName>
                                        </p:attrNameLst>
                                      </p:cBhvr>
                                      <p:to>
                                        <a:schemeClr val="folHlink"/>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373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73731">
                                            <p:txEl>
                                              <p:pRg st="1" end="1"/>
                                            </p:txEl>
                                          </p:spTgt>
                                        </p:tgtEl>
                                        <p:attrNameLst>
                                          <p:attrName>ppt_c</p:attrName>
                                        </p:attrNameLst>
                                      </p:cBhvr>
                                      <p:to>
                                        <a:schemeClr val="folHlink"/>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3731">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73731">
                                            <p:txEl>
                                              <p:pRg st="2" end="2"/>
                                            </p:txEl>
                                          </p:spTgt>
                                        </p:tgtEl>
                                        <p:attrNameLst>
                                          <p:attrName>ppt_c</p:attrName>
                                        </p:attrNameLst>
                                      </p:cBhvr>
                                      <p:to>
                                        <a:schemeClr val="folHlink"/>
                                      </p:to>
                                    </p:animClr>
                                  </p:subTnLst>
                                </p:cTn>
                              </p:par>
                              <p:par>
                                <p:cTn id="15" presetID="1" presetClass="entr" presetSubtype="0" fill="hold" grpId="0" nodeType="withEffect">
                                  <p:stCondLst>
                                    <p:cond delay="0"/>
                                  </p:stCondLst>
                                  <p:childTnLst>
                                    <p:set>
                                      <p:cBhvr>
                                        <p:cTn id="16" dur="1" fill="hold">
                                          <p:stCondLst>
                                            <p:cond delay="499"/>
                                          </p:stCondLst>
                                        </p:cTn>
                                        <p:tgtEl>
                                          <p:spTgt spid="73731">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73731">
                                            <p:txEl>
                                              <p:pRg st="3" end="3"/>
                                            </p:txEl>
                                          </p:spTgt>
                                        </p:tgtEl>
                                        <p:attrNameLst>
                                          <p:attrName>ppt_c</p:attrName>
                                        </p:attrNameLst>
                                      </p:cBhvr>
                                      <p:to>
                                        <a:schemeClr val="folHlink"/>
                                      </p:to>
                                    </p:animClr>
                                  </p:sub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73731">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73731">
                                            <p:txEl>
                                              <p:pRg st="4" end="4"/>
                                            </p:txEl>
                                          </p:spTgt>
                                        </p:tgtEl>
                                        <p:attrNameLst>
                                          <p:attrName>ppt_c</p:attrName>
                                        </p:attrNameLst>
                                      </p:cBhvr>
                                      <p:to>
                                        <a:schemeClr val="folHlink"/>
                                      </p:to>
                                    </p:animClr>
                                  </p:subTnLst>
                                </p:cTn>
                              </p:par>
                              <p:par>
                                <p:cTn id="21" presetID="1" presetClass="entr" presetSubtype="0" fill="hold" grpId="0" nodeType="withEffect">
                                  <p:stCondLst>
                                    <p:cond delay="0"/>
                                  </p:stCondLst>
                                  <p:childTnLst>
                                    <p:set>
                                      <p:cBhvr>
                                        <p:cTn id="22" dur="1" fill="hold">
                                          <p:stCondLst>
                                            <p:cond delay="499"/>
                                          </p:stCondLst>
                                        </p:cTn>
                                        <p:tgtEl>
                                          <p:spTgt spid="73731">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73731">
                                            <p:txEl>
                                              <p:pRg st="5" end="5"/>
                                            </p:txEl>
                                          </p:spTgt>
                                        </p:tgtEl>
                                        <p:attrNameLst>
                                          <p:attrName>ppt_c</p:attrName>
                                        </p:attrNameLst>
                                      </p:cBhvr>
                                      <p:to>
                                        <a:schemeClr val="folHlink"/>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3731">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73731">
                                            <p:txEl>
                                              <p:pRg st="6" end="6"/>
                                            </p:txEl>
                                          </p:spTgt>
                                        </p:tgtEl>
                                        <p:attrNameLst>
                                          <p:attrName>ppt_c</p:attrName>
                                        </p:attrNameLst>
                                      </p:cBhvr>
                                      <p:to>
                                        <a:schemeClr val="folHlink"/>
                                      </p:to>
                                    </p:animClr>
                                  </p:subTnLst>
                                </p:cTn>
                              </p:par>
                              <p:par>
                                <p:cTn id="27" presetID="1" presetClass="entr" presetSubtype="0" fill="hold" grpId="0" nodeType="withEffect">
                                  <p:stCondLst>
                                    <p:cond delay="0"/>
                                  </p:stCondLst>
                                  <p:childTnLst>
                                    <p:set>
                                      <p:cBhvr>
                                        <p:cTn id="28" dur="1" fill="hold">
                                          <p:stCondLst>
                                            <p:cond delay="499"/>
                                          </p:stCondLst>
                                        </p:cTn>
                                        <p:tgtEl>
                                          <p:spTgt spid="73731">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73731">
                                            <p:txEl>
                                              <p:pRg st="7" end="7"/>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1B8EAB0A-CAA8-06C4-7287-15DFEBB60CCF}"/>
              </a:ext>
            </a:extLst>
          </p:cNvPr>
          <p:cNvSpPr>
            <a:spLocks noGrp="1" noChangeArrowheads="1"/>
          </p:cNvSpPr>
          <p:nvPr>
            <p:ph type="title"/>
          </p:nvPr>
        </p:nvSpPr>
        <p:spPr/>
        <p:txBody>
          <a:bodyPr/>
          <a:lstStyle/>
          <a:p>
            <a:pPr eaLnBrk="1" hangingPunct="1"/>
            <a:r>
              <a:rPr lang="en-US" altLang="en-US" sz="3600" b="1"/>
              <a:t>How to Invite a Spiritual Conversation?</a:t>
            </a:r>
            <a:br>
              <a:rPr lang="en-US" altLang="en-US" sz="3600" b="1"/>
            </a:br>
            <a:r>
              <a:rPr lang="en-US" altLang="en-US" sz="3600" b="1"/>
              <a:t>Communicate an Openness to Learning</a:t>
            </a:r>
          </a:p>
        </p:txBody>
      </p:sp>
      <p:sp>
        <p:nvSpPr>
          <p:cNvPr id="73731" name="Rectangle 3">
            <a:extLst>
              <a:ext uri="{FF2B5EF4-FFF2-40B4-BE49-F238E27FC236}">
                <a16:creationId xmlns:a16="http://schemas.microsoft.com/office/drawing/2014/main" id="{B82FEB9E-C4AC-10DF-8922-73BCEDF282A4}"/>
              </a:ext>
            </a:extLst>
          </p:cNvPr>
          <p:cNvSpPr>
            <a:spLocks noGrp="1" noChangeArrowheads="1"/>
          </p:cNvSpPr>
          <p:nvPr>
            <p:ph type="body" idx="1"/>
          </p:nvPr>
        </p:nvSpPr>
        <p:spPr>
          <a:xfrm>
            <a:off x="123825" y="2590800"/>
            <a:ext cx="8896350" cy="4135438"/>
          </a:xfrm>
        </p:spPr>
        <p:txBody>
          <a:bodyPr/>
          <a:lstStyle/>
          <a:p>
            <a:pPr eaLnBrk="1" hangingPunct="1">
              <a:lnSpc>
                <a:spcPct val="90000"/>
              </a:lnSpc>
            </a:pPr>
            <a:r>
              <a:rPr lang="en-US" altLang="en-US" sz="3600" dirty="0"/>
              <a:t>“I’d like to learn about that.”</a:t>
            </a:r>
          </a:p>
          <a:p>
            <a:pPr eaLnBrk="1" hangingPunct="1">
              <a:lnSpc>
                <a:spcPct val="90000"/>
              </a:lnSpc>
            </a:pPr>
            <a:r>
              <a:rPr lang="en-US" altLang="en-US" sz="3600" dirty="0"/>
              <a:t>“Could you tell me more?”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373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73731">
                                            <p:txEl>
                                              <p:pRg st="0" end="0"/>
                                            </p:txEl>
                                          </p:spTgt>
                                        </p:tgtEl>
                                        <p:attrNameLst>
                                          <p:attrName>ppt_c</p:attrName>
                                        </p:attrNameLst>
                                      </p:cBhvr>
                                      <p:to>
                                        <a:schemeClr val="folHlink"/>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373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73731">
                                            <p:txEl>
                                              <p:pRg st="1" end="1"/>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25C84394-7AE1-7420-0678-DF64E211F7E9}"/>
              </a:ext>
            </a:extLst>
          </p:cNvPr>
          <p:cNvSpPr>
            <a:spLocks noGrp="1" noChangeArrowheads="1"/>
          </p:cNvSpPr>
          <p:nvPr>
            <p:ph type="title"/>
          </p:nvPr>
        </p:nvSpPr>
        <p:spPr/>
        <p:txBody>
          <a:bodyPr/>
          <a:lstStyle/>
          <a:p>
            <a:pPr eaLnBrk="1" hangingPunct="1"/>
            <a:r>
              <a:rPr lang="en-US" altLang="en-US" b="1" dirty="0"/>
              <a:t>Implicit Spiritual Assessment</a:t>
            </a:r>
          </a:p>
        </p:txBody>
      </p:sp>
      <p:sp>
        <p:nvSpPr>
          <p:cNvPr id="27651" name="Rectangle 3">
            <a:extLst>
              <a:ext uri="{FF2B5EF4-FFF2-40B4-BE49-F238E27FC236}">
                <a16:creationId xmlns:a16="http://schemas.microsoft.com/office/drawing/2014/main" id="{9325519F-D269-DB9F-4088-7C02725C3CBA}"/>
              </a:ext>
            </a:extLst>
          </p:cNvPr>
          <p:cNvSpPr>
            <a:spLocks noGrp="1" noChangeArrowheads="1"/>
          </p:cNvSpPr>
          <p:nvPr>
            <p:ph type="body" idx="1"/>
          </p:nvPr>
        </p:nvSpPr>
        <p:spPr>
          <a:xfrm>
            <a:off x="152400" y="2133600"/>
            <a:ext cx="8896350" cy="4135438"/>
          </a:xfrm>
        </p:spPr>
        <p:txBody>
          <a:bodyPr/>
          <a:lstStyle/>
          <a:p>
            <a:pPr eaLnBrk="1" hangingPunct="1">
              <a:lnSpc>
                <a:spcPct val="90000"/>
              </a:lnSpc>
            </a:pPr>
            <a:r>
              <a:rPr lang="en-US" altLang="en-US" dirty="0"/>
              <a:t>From what sources do you draw strength and courage to go on?</a:t>
            </a:r>
          </a:p>
          <a:p>
            <a:pPr eaLnBrk="1" hangingPunct="1">
              <a:lnSpc>
                <a:spcPct val="90000"/>
              </a:lnSpc>
            </a:pPr>
            <a:r>
              <a:rPr lang="en-US" altLang="en-US" dirty="0"/>
              <a:t>Where do you find peace?</a:t>
            </a:r>
          </a:p>
          <a:p>
            <a:pPr eaLnBrk="1" hangingPunct="1">
              <a:lnSpc>
                <a:spcPct val="90000"/>
              </a:lnSpc>
            </a:pPr>
            <a:r>
              <a:rPr lang="en-US" altLang="en-US" dirty="0"/>
              <a:t>What sustains you in the midst of your troubles?</a:t>
            </a:r>
          </a:p>
          <a:p>
            <a:pPr eaLnBrk="1" hangingPunct="1">
              <a:lnSpc>
                <a:spcPct val="90000"/>
              </a:lnSpc>
            </a:pPr>
            <a:r>
              <a:rPr lang="en-US" altLang="en-US" dirty="0"/>
              <a:t>Why is it important that you are here in this world?</a:t>
            </a:r>
          </a:p>
          <a:p>
            <a:pPr eaLnBrk="1" hangingPunct="1">
              <a:lnSpc>
                <a:spcPct val="90000"/>
              </a:lnSpc>
            </a:pPr>
            <a:r>
              <a:rPr lang="en-US" altLang="en-US" dirty="0"/>
              <a:t>When have you felt most deeply and fully alive?</a:t>
            </a:r>
          </a:p>
          <a:p>
            <a:pPr eaLnBrk="1" hangingPunct="1">
              <a:lnSpc>
                <a:spcPct val="90000"/>
              </a:lnSpc>
            </a:pPr>
            <a:r>
              <a:rPr lang="en-US" altLang="en-US" dirty="0"/>
              <a:t>What causes you the greatest despair and suffering?</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CF482BB3-D537-BC50-ED8E-A997598ED1AB}"/>
              </a:ext>
            </a:extLst>
          </p:cNvPr>
          <p:cNvSpPr>
            <a:spLocks noGrp="1"/>
          </p:cNvSpPr>
          <p:nvPr>
            <p:ph type="title"/>
          </p:nvPr>
        </p:nvSpPr>
        <p:spPr/>
        <p:txBody>
          <a:bodyPr/>
          <a:lstStyle/>
          <a:p>
            <a:r>
              <a:rPr lang="en-US" altLang="en-US" b="1" dirty="0"/>
              <a:t>Building Spiritual Competencies</a:t>
            </a:r>
          </a:p>
        </p:txBody>
      </p:sp>
      <p:sp>
        <p:nvSpPr>
          <p:cNvPr id="31747" name="Content Placeholder 2">
            <a:extLst>
              <a:ext uri="{FF2B5EF4-FFF2-40B4-BE49-F238E27FC236}">
                <a16:creationId xmlns:a16="http://schemas.microsoft.com/office/drawing/2014/main" id="{1C5D21E8-437F-4A14-277E-3278096C36B6}"/>
              </a:ext>
            </a:extLst>
          </p:cNvPr>
          <p:cNvSpPr>
            <a:spLocks noGrp="1"/>
          </p:cNvSpPr>
          <p:nvPr>
            <p:ph idx="1"/>
          </p:nvPr>
        </p:nvSpPr>
        <p:spPr/>
        <p:txBody>
          <a:bodyPr/>
          <a:lstStyle/>
          <a:p>
            <a:r>
              <a:rPr lang="en-US" altLang="en-US" sz="2400" dirty="0"/>
              <a:t>Spiritual Assessment</a:t>
            </a:r>
          </a:p>
          <a:p>
            <a:r>
              <a:rPr lang="en-US" altLang="en-US" sz="3600" dirty="0"/>
              <a:t>Accessing Spiritual Resources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D7866-7056-48FF-8F66-FDEDF18774C4}"/>
              </a:ext>
            </a:extLst>
          </p:cNvPr>
          <p:cNvSpPr>
            <a:spLocks noGrp="1"/>
          </p:cNvSpPr>
          <p:nvPr>
            <p:ph type="title"/>
          </p:nvPr>
        </p:nvSpPr>
        <p:spPr/>
        <p:txBody>
          <a:bodyPr>
            <a:normAutofit/>
          </a:bodyPr>
          <a:lstStyle/>
          <a:p>
            <a:pPr algn="ctr"/>
            <a:r>
              <a:rPr lang="en-US" b="1"/>
              <a:t>Losing Your Rhythm</a:t>
            </a:r>
          </a:p>
        </p:txBody>
      </p:sp>
      <p:sp>
        <p:nvSpPr>
          <p:cNvPr id="4" name="Content Placeholder 3">
            <a:extLst>
              <a:ext uri="{FF2B5EF4-FFF2-40B4-BE49-F238E27FC236}">
                <a16:creationId xmlns:a16="http://schemas.microsoft.com/office/drawing/2014/main" id="{63FF0CD0-A1F4-4139-B84D-B910DC28FE7A}"/>
              </a:ext>
            </a:extLst>
          </p:cNvPr>
          <p:cNvSpPr>
            <a:spLocks noGrp="1"/>
          </p:cNvSpPr>
          <p:nvPr>
            <p:ph sz="half" idx="2"/>
          </p:nvPr>
        </p:nvSpPr>
        <p:spPr>
          <a:xfrm>
            <a:off x="619925" y="2562207"/>
            <a:ext cx="3914775" cy="2883311"/>
          </a:xfrm>
        </p:spPr>
        <p:txBody>
          <a:bodyPr>
            <a:normAutofit/>
          </a:bodyPr>
          <a:lstStyle/>
          <a:p>
            <a:r>
              <a:rPr lang="en-US" sz="2400" b="1" dirty="0"/>
              <a:t>Physically</a:t>
            </a:r>
          </a:p>
          <a:p>
            <a:r>
              <a:rPr lang="en-US" sz="2400" b="1" dirty="0"/>
              <a:t>Psychologically</a:t>
            </a:r>
          </a:p>
          <a:p>
            <a:r>
              <a:rPr lang="en-US" sz="2400" b="1" dirty="0"/>
              <a:t>Behaviorally</a:t>
            </a:r>
          </a:p>
          <a:p>
            <a:r>
              <a:rPr lang="en-US" sz="2400" b="1" dirty="0"/>
              <a:t>Socially </a:t>
            </a:r>
          </a:p>
          <a:p>
            <a:r>
              <a:rPr lang="en-US" sz="2400" b="1" dirty="0"/>
              <a:t>Spiritually</a:t>
            </a:r>
          </a:p>
        </p:txBody>
      </p:sp>
      <p:pic>
        <p:nvPicPr>
          <p:cNvPr id="5" name="Picture 4" descr="Logo&#10;&#10;Description automatically generated">
            <a:extLst>
              <a:ext uri="{FF2B5EF4-FFF2-40B4-BE49-F238E27FC236}">
                <a16:creationId xmlns:a16="http://schemas.microsoft.com/office/drawing/2014/main" id="{61EEA8CE-149A-4BE8-9733-639CF15B490E}"/>
              </a:ext>
            </a:extLst>
          </p:cNvPr>
          <p:cNvPicPr>
            <a:picLocks noChangeAspect="1"/>
          </p:cNvPicPr>
          <p:nvPr/>
        </p:nvPicPr>
        <p:blipFill rotWithShape="1">
          <a:blip r:embed="rId2">
            <a:extLst>
              <a:ext uri="{28A0092B-C50C-407E-A947-70E740481C1C}">
                <a14:useLocalDpi xmlns:a14="http://schemas.microsoft.com/office/drawing/2010/main" val="0"/>
              </a:ext>
            </a:extLst>
          </a:blip>
          <a:srcRect l="28549" t="28249" r="28892" b="29159"/>
          <a:stretch/>
        </p:blipFill>
        <p:spPr>
          <a:xfrm>
            <a:off x="4104767" y="4977928"/>
            <a:ext cx="934466" cy="935180"/>
          </a:xfrm>
          <a:prstGeom prst="rect">
            <a:avLst/>
          </a:prstGeom>
        </p:spPr>
      </p:pic>
      <p:pic>
        <p:nvPicPr>
          <p:cNvPr id="1026" name="Picture 2" descr="Image result for Out of rhytym">
            <a:extLst>
              <a:ext uri="{FF2B5EF4-FFF2-40B4-BE49-F238E27FC236}">
                <a16:creationId xmlns:a16="http://schemas.microsoft.com/office/drawing/2014/main" id="{14A14D8F-6128-052D-AF4F-6D785052888F}"/>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104767" y="2394770"/>
            <a:ext cx="3914775" cy="2341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1040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7FCA9CB9-BBF9-AEB4-9557-6D03FCCFC043}"/>
              </a:ext>
            </a:extLst>
          </p:cNvPr>
          <p:cNvSpPr>
            <a:spLocks noGrp="1" noChangeArrowheads="1"/>
          </p:cNvSpPr>
          <p:nvPr>
            <p:ph type="title"/>
          </p:nvPr>
        </p:nvSpPr>
        <p:spPr/>
        <p:txBody>
          <a:bodyPr/>
          <a:lstStyle/>
          <a:p>
            <a:r>
              <a:rPr lang="en-US" altLang="en-US" b="1"/>
              <a:t>Story of Alice</a:t>
            </a:r>
          </a:p>
        </p:txBody>
      </p:sp>
      <p:pic>
        <p:nvPicPr>
          <p:cNvPr id="41987" name="Picture 2">
            <a:extLst>
              <a:ext uri="{FF2B5EF4-FFF2-40B4-BE49-F238E27FC236}">
                <a16:creationId xmlns:a16="http://schemas.microsoft.com/office/drawing/2014/main" id="{FF887717-2509-A8D2-9E74-F1639D868D4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971800" y="2405063"/>
            <a:ext cx="3687763" cy="2444750"/>
          </a:xfrm>
          <a:extLs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A2AAB11C-02DF-C49E-1678-AE471969A184}"/>
              </a:ext>
            </a:extLst>
          </p:cNvPr>
          <p:cNvSpPr>
            <a:spLocks noGrp="1" noChangeArrowheads="1"/>
          </p:cNvSpPr>
          <p:nvPr>
            <p:ph type="title"/>
          </p:nvPr>
        </p:nvSpPr>
        <p:spPr>
          <a:xfrm>
            <a:off x="685800" y="381000"/>
            <a:ext cx="8885238" cy="1155700"/>
          </a:xfrm>
        </p:spPr>
        <p:txBody>
          <a:bodyPr/>
          <a:lstStyle/>
          <a:p>
            <a:r>
              <a:rPr lang="en-US" altLang="en-US" sz="3600" b="1"/>
              <a:t>“Fireflies” by Alice</a:t>
            </a:r>
          </a:p>
        </p:txBody>
      </p:sp>
      <p:sp>
        <p:nvSpPr>
          <p:cNvPr id="43011" name="Content Placeholder 2">
            <a:extLst>
              <a:ext uri="{FF2B5EF4-FFF2-40B4-BE49-F238E27FC236}">
                <a16:creationId xmlns:a16="http://schemas.microsoft.com/office/drawing/2014/main" id="{F421B81D-99E8-6C84-8A36-8AFAEB48F4DD}"/>
              </a:ext>
            </a:extLst>
          </p:cNvPr>
          <p:cNvSpPr>
            <a:spLocks noGrp="1" noChangeArrowheads="1"/>
          </p:cNvSpPr>
          <p:nvPr>
            <p:ph idx="1"/>
          </p:nvPr>
        </p:nvSpPr>
        <p:spPr>
          <a:xfrm>
            <a:off x="123825" y="1536700"/>
            <a:ext cx="8896350" cy="4135438"/>
          </a:xfrm>
        </p:spPr>
        <p:txBody>
          <a:bodyPr/>
          <a:lstStyle/>
          <a:p>
            <a:pPr marL="0" indent="0">
              <a:buFont typeface="Wingdings" panose="05000000000000000000" pitchFamily="2" charset="2"/>
              <a:buNone/>
            </a:pPr>
            <a:r>
              <a:rPr lang="en-US" altLang="en-US" sz="2000" dirty="0"/>
              <a:t>Remember when you were a child in the summertime at night. There were tiny little yellow lights going off and on continuously.  I always thought they were flies carrying little lanterns so they could see their way in the darkness.  Sometimes the fireflies blend in with the stars.</a:t>
            </a:r>
          </a:p>
          <a:p>
            <a:pPr marL="0" indent="0">
              <a:buFont typeface="Wingdings" panose="05000000000000000000" pitchFamily="2" charset="2"/>
              <a:buNone/>
            </a:pPr>
            <a:endParaRPr lang="en-US" altLang="en-US" sz="2000" dirty="0"/>
          </a:p>
          <a:p>
            <a:pPr marL="0" indent="0">
              <a:buFont typeface="Wingdings" panose="05000000000000000000" pitchFamily="2" charset="2"/>
              <a:buNone/>
            </a:pPr>
            <a:r>
              <a:rPr lang="en-US" altLang="en-US" sz="2000" dirty="0"/>
              <a:t>Remember when you feel in the darkness.  </a:t>
            </a:r>
          </a:p>
          <a:p>
            <a:pPr marL="0" indent="0">
              <a:buFont typeface="Wingdings" panose="05000000000000000000" pitchFamily="2" charset="2"/>
              <a:buNone/>
            </a:pPr>
            <a:r>
              <a:rPr lang="en-US" altLang="en-US" sz="2000" dirty="0"/>
              <a:t>Look around, there’s always a flicker of light </a:t>
            </a:r>
          </a:p>
          <a:p>
            <a:pPr marL="0" indent="0">
              <a:buFont typeface="Wingdings" panose="05000000000000000000" pitchFamily="2" charset="2"/>
              <a:buNone/>
            </a:pPr>
            <a:r>
              <a:rPr lang="en-US" altLang="en-US" sz="2000" dirty="0"/>
              <a:t>to give you a glimmer of hope.  </a:t>
            </a:r>
          </a:p>
          <a:p>
            <a:pPr marL="0" indent="0">
              <a:buFont typeface="Wingdings" panose="05000000000000000000" pitchFamily="2" charset="2"/>
              <a:buNone/>
            </a:pPr>
            <a:endParaRPr lang="en-US" altLang="en-US" sz="2000" dirty="0"/>
          </a:p>
          <a:p>
            <a:pPr marL="0" indent="0">
              <a:buFont typeface="Wingdings" panose="05000000000000000000" pitchFamily="2" charset="2"/>
              <a:buNone/>
            </a:pPr>
            <a:r>
              <a:rPr lang="en-US" altLang="en-US" sz="2000" dirty="0"/>
              <a:t>Think back when you were a child and remember the fly carried his lantern.  He found his way.  You will too.”</a:t>
            </a:r>
          </a:p>
          <a:p>
            <a:pPr marL="0" indent="0">
              <a:buFont typeface="Wingdings" panose="05000000000000000000" pitchFamily="2" charset="2"/>
              <a:buNone/>
            </a:pPr>
            <a:endParaRPr lang="en-US" altLang="en-US" sz="2400" dirty="0"/>
          </a:p>
          <a:p>
            <a:pPr marL="0" indent="0">
              <a:buFont typeface="Wingdings" panose="05000000000000000000" pitchFamily="2" charset="2"/>
              <a:buNone/>
            </a:pPr>
            <a:endParaRPr lang="en-US" altLang="en-US" dirty="0"/>
          </a:p>
        </p:txBody>
      </p:sp>
      <p:pic>
        <p:nvPicPr>
          <p:cNvPr id="43012" name="Picture 1">
            <a:extLst>
              <a:ext uri="{FF2B5EF4-FFF2-40B4-BE49-F238E27FC236}">
                <a16:creationId xmlns:a16="http://schemas.microsoft.com/office/drawing/2014/main" id="{402CD5B2-CB5F-61A5-9F1F-AE652D136C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828925"/>
            <a:ext cx="28575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D7866-7056-48FF-8F66-FDEDF18774C4}"/>
              </a:ext>
            </a:extLst>
          </p:cNvPr>
          <p:cNvSpPr>
            <a:spLocks noGrp="1"/>
          </p:cNvSpPr>
          <p:nvPr>
            <p:ph type="title"/>
          </p:nvPr>
        </p:nvSpPr>
        <p:spPr/>
        <p:txBody>
          <a:bodyPr/>
          <a:lstStyle/>
          <a:p>
            <a:pPr algn="ctr"/>
            <a:r>
              <a:rPr lang="en-US" b="1"/>
              <a:t>Story of Bob the Good Samaritan</a:t>
            </a:r>
          </a:p>
        </p:txBody>
      </p:sp>
      <p:pic>
        <p:nvPicPr>
          <p:cNvPr id="5" name="Picture 4" descr="Logo&#10;&#10;Description automatically generated">
            <a:extLst>
              <a:ext uri="{FF2B5EF4-FFF2-40B4-BE49-F238E27FC236}">
                <a16:creationId xmlns:a16="http://schemas.microsoft.com/office/drawing/2014/main" id="{61EEA8CE-149A-4BE8-9733-639CF15B490E}"/>
              </a:ext>
            </a:extLst>
          </p:cNvPr>
          <p:cNvPicPr>
            <a:picLocks noChangeAspect="1"/>
          </p:cNvPicPr>
          <p:nvPr/>
        </p:nvPicPr>
        <p:blipFill rotWithShape="1">
          <a:blip r:embed="rId2">
            <a:extLst>
              <a:ext uri="{28A0092B-C50C-407E-A947-70E740481C1C}">
                <a14:useLocalDpi xmlns:a14="http://schemas.microsoft.com/office/drawing/2010/main" val="0"/>
              </a:ext>
            </a:extLst>
          </a:blip>
          <a:srcRect l="28549" t="28249" r="28892" b="29159"/>
          <a:stretch/>
        </p:blipFill>
        <p:spPr>
          <a:xfrm>
            <a:off x="4104767" y="4977928"/>
            <a:ext cx="934466" cy="935180"/>
          </a:xfrm>
          <a:prstGeom prst="rect">
            <a:avLst/>
          </a:prstGeom>
        </p:spPr>
      </p:pic>
      <p:pic>
        <p:nvPicPr>
          <p:cNvPr id="2050" name="Picture 2" descr="Image result for beefy truck driver">
            <a:extLst>
              <a:ext uri="{FF2B5EF4-FFF2-40B4-BE49-F238E27FC236}">
                <a16:creationId xmlns:a16="http://schemas.microsoft.com/office/drawing/2014/main" id="{B85A9EAB-403F-F916-31BF-EB03C98F9E3A}"/>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2768008" y="2498084"/>
            <a:ext cx="3722285" cy="2420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4240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029C9-7D42-65E5-A02C-4C44F12A8437}"/>
              </a:ext>
            </a:extLst>
          </p:cNvPr>
          <p:cNvSpPr>
            <a:spLocks noGrp="1"/>
          </p:cNvSpPr>
          <p:nvPr>
            <p:ph type="title"/>
          </p:nvPr>
        </p:nvSpPr>
        <p:spPr/>
        <p:txBody>
          <a:bodyPr/>
          <a:lstStyle/>
          <a:p>
            <a:r>
              <a:rPr lang="en-US" dirty="0"/>
              <a:t>EDUCATIONAL OBJECTIVES</a:t>
            </a:r>
          </a:p>
        </p:txBody>
      </p:sp>
      <p:sp>
        <p:nvSpPr>
          <p:cNvPr id="3" name="Content Placeholder 2">
            <a:extLst>
              <a:ext uri="{FF2B5EF4-FFF2-40B4-BE49-F238E27FC236}">
                <a16:creationId xmlns:a16="http://schemas.microsoft.com/office/drawing/2014/main" id="{B4B79AF7-C494-24D5-5984-E2E693884DC0}"/>
              </a:ext>
            </a:extLst>
          </p:cNvPr>
          <p:cNvSpPr>
            <a:spLocks noGrp="1"/>
          </p:cNvSpPr>
          <p:nvPr>
            <p:ph idx="1"/>
          </p:nvPr>
        </p:nvSpPr>
        <p:spPr/>
        <p:txBody>
          <a:bodyPr/>
          <a:lstStyle/>
          <a:p>
            <a:pPr marL="0" indent="0">
              <a:buNone/>
            </a:pPr>
            <a:r>
              <a:rPr lang="en-US" dirty="0"/>
              <a:t>l). Describe three reasons why spirituality should be integrated into clinical care.</a:t>
            </a:r>
          </a:p>
          <a:p>
            <a:pPr marL="0" indent="0">
              <a:buNone/>
            </a:pPr>
            <a:r>
              <a:rPr lang="en-US" dirty="0"/>
              <a:t>2). Recall three questions that can be a part of a spiritual assessment.</a:t>
            </a:r>
          </a:p>
          <a:p>
            <a:pPr marL="0" indent="0">
              <a:buNone/>
            </a:pPr>
            <a:r>
              <a:rPr lang="en-US" dirty="0"/>
              <a:t>3). List three ways to help client access their spiritual resources and address their spiritual problems in treatment.</a:t>
            </a:r>
          </a:p>
        </p:txBody>
      </p:sp>
    </p:spTree>
    <p:extLst>
      <p:ext uri="{BB962C8B-B14F-4D97-AF65-F5344CB8AC3E}">
        <p14:creationId xmlns:p14="http://schemas.microsoft.com/office/powerpoint/2010/main" val="40270272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D7866-7056-48FF-8F66-FDEDF18774C4}"/>
              </a:ext>
            </a:extLst>
          </p:cNvPr>
          <p:cNvSpPr>
            <a:spLocks noGrp="1"/>
          </p:cNvSpPr>
          <p:nvPr>
            <p:ph type="title"/>
          </p:nvPr>
        </p:nvSpPr>
        <p:spPr/>
        <p:txBody>
          <a:bodyPr/>
          <a:lstStyle/>
          <a:p>
            <a:pPr algn="ctr"/>
            <a:r>
              <a:rPr lang="en-US" b="1" dirty="0"/>
              <a:t>The Variety of Spiritual Resources</a:t>
            </a:r>
          </a:p>
        </p:txBody>
      </p:sp>
      <p:sp>
        <p:nvSpPr>
          <p:cNvPr id="3" name="Content Placeholder 2">
            <a:extLst>
              <a:ext uri="{FF2B5EF4-FFF2-40B4-BE49-F238E27FC236}">
                <a16:creationId xmlns:a16="http://schemas.microsoft.com/office/drawing/2014/main" id="{BE194A73-0B04-40DA-BF6A-55317D94E740}"/>
              </a:ext>
            </a:extLst>
          </p:cNvPr>
          <p:cNvSpPr>
            <a:spLocks noGrp="1"/>
          </p:cNvSpPr>
          <p:nvPr>
            <p:ph sz="half" idx="1"/>
          </p:nvPr>
        </p:nvSpPr>
        <p:spPr>
          <a:xfrm>
            <a:off x="525477" y="2671972"/>
            <a:ext cx="3978313" cy="2883311"/>
          </a:xfrm>
        </p:spPr>
        <p:txBody>
          <a:bodyPr>
            <a:normAutofit/>
          </a:bodyPr>
          <a:lstStyle/>
          <a:p>
            <a:r>
              <a:rPr lang="en-US" sz="2700" b="1"/>
              <a:t>Cognitive </a:t>
            </a:r>
          </a:p>
          <a:p>
            <a:r>
              <a:rPr lang="en-US" sz="2700" b="1"/>
              <a:t>Behavioral</a:t>
            </a:r>
          </a:p>
          <a:p>
            <a:r>
              <a:rPr lang="en-US" sz="2700" b="1"/>
              <a:t>Experiential</a:t>
            </a:r>
          </a:p>
          <a:p>
            <a:r>
              <a:rPr lang="en-US" sz="2700" b="1"/>
              <a:t>Relational</a:t>
            </a:r>
          </a:p>
          <a:p>
            <a:r>
              <a:rPr lang="en-US" sz="2700" b="1"/>
              <a:t>Motivational</a:t>
            </a:r>
          </a:p>
        </p:txBody>
      </p:sp>
      <p:pic>
        <p:nvPicPr>
          <p:cNvPr id="5" name="Picture 4" descr="Logo&#10;&#10;Description automatically generated">
            <a:extLst>
              <a:ext uri="{FF2B5EF4-FFF2-40B4-BE49-F238E27FC236}">
                <a16:creationId xmlns:a16="http://schemas.microsoft.com/office/drawing/2014/main" id="{61EEA8CE-149A-4BE8-9733-639CF15B490E}"/>
              </a:ext>
            </a:extLst>
          </p:cNvPr>
          <p:cNvPicPr>
            <a:picLocks noChangeAspect="1"/>
          </p:cNvPicPr>
          <p:nvPr/>
        </p:nvPicPr>
        <p:blipFill rotWithShape="1">
          <a:blip r:embed="rId2">
            <a:extLst>
              <a:ext uri="{28A0092B-C50C-407E-A947-70E740481C1C}">
                <a14:useLocalDpi xmlns:a14="http://schemas.microsoft.com/office/drawing/2010/main" val="0"/>
              </a:ext>
            </a:extLst>
          </a:blip>
          <a:srcRect l="28549" t="28249" r="28892" b="29159"/>
          <a:stretch/>
        </p:blipFill>
        <p:spPr>
          <a:xfrm>
            <a:off x="4104767" y="4977928"/>
            <a:ext cx="934466" cy="935180"/>
          </a:xfrm>
          <a:prstGeom prst="rect">
            <a:avLst/>
          </a:prstGeom>
        </p:spPr>
      </p:pic>
      <p:pic>
        <p:nvPicPr>
          <p:cNvPr id="4100" name="Picture 4" descr="Image result for walking labyrinth">
            <a:extLst>
              <a:ext uri="{FF2B5EF4-FFF2-40B4-BE49-F238E27FC236}">
                <a16:creationId xmlns:a16="http://schemas.microsoft.com/office/drawing/2014/main" id="{1C20D025-3237-FD98-2DF7-2DC042B152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2304" y="2171547"/>
            <a:ext cx="1428515" cy="1141969"/>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Image result for nicene creed">
            <a:extLst>
              <a:ext uri="{FF2B5EF4-FFF2-40B4-BE49-F238E27FC236}">
                <a16:creationId xmlns:a16="http://schemas.microsoft.com/office/drawing/2014/main" id="{B777B374-8E97-319F-75DC-870C067C4A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7726" y="2177536"/>
            <a:ext cx="1505484" cy="1654052"/>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Image result for religious experience">
            <a:extLst>
              <a:ext uri="{FF2B5EF4-FFF2-40B4-BE49-F238E27FC236}">
                <a16:creationId xmlns:a16="http://schemas.microsoft.com/office/drawing/2014/main" id="{67849B2B-B011-568D-3D7A-A1F863EB28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11080" y="2171547"/>
            <a:ext cx="1199444" cy="1442809"/>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Image result for mosque attendance">
            <a:extLst>
              <a:ext uri="{FF2B5EF4-FFF2-40B4-BE49-F238E27FC236}">
                <a16:creationId xmlns:a16="http://schemas.microsoft.com/office/drawing/2014/main" id="{CE94194F-4A11-D2EB-03E2-779DDBB1E2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9128" y="3733169"/>
            <a:ext cx="1717031" cy="1141969"/>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Image result for the purpose driven life">
            <a:extLst>
              <a:ext uri="{FF2B5EF4-FFF2-40B4-BE49-F238E27FC236}">
                <a16:creationId xmlns:a16="http://schemas.microsoft.com/office/drawing/2014/main" id="{940C3E86-7D81-8AA3-78F9-1006DF6C6C3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91496" y="4021913"/>
            <a:ext cx="1264179" cy="1643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293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04"/>
                                        </p:tgtEl>
                                        <p:attrNameLst>
                                          <p:attrName>style.visibility</p:attrName>
                                        </p:attrNameLst>
                                      </p:cBhvr>
                                      <p:to>
                                        <p:strVal val="visible"/>
                                      </p:to>
                                    </p:set>
                                    <p:animEffect transition="in" filter="fade">
                                      <p:cBhvr>
                                        <p:cTn id="12" dur="500"/>
                                        <p:tgtEl>
                                          <p:spTgt spid="410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100"/>
                                        </p:tgtEl>
                                        <p:attrNameLst>
                                          <p:attrName>style.visibility</p:attrName>
                                        </p:attrNameLst>
                                      </p:cBhvr>
                                      <p:to>
                                        <p:strVal val="visible"/>
                                      </p:to>
                                    </p:set>
                                    <p:animEffect transition="in" filter="fade">
                                      <p:cBhvr>
                                        <p:cTn id="22" dur="500"/>
                                        <p:tgtEl>
                                          <p:spTgt spid="410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106"/>
                                        </p:tgtEl>
                                        <p:attrNameLst>
                                          <p:attrName>style.visibility</p:attrName>
                                        </p:attrNameLst>
                                      </p:cBhvr>
                                      <p:to>
                                        <p:strVal val="visible"/>
                                      </p:to>
                                    </p:set>
                                    <p:animEffect transition="in" filter="fade">
                                      <p:cBhvr>
                                        <p:cTn id="32" dur="500"/>
                                        <p:tgtEl>
                                          <p:spTgt spid="410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108"/>
                                        </p:tgtEl>
                                        <p:attrNameLst>
                                          <p:attrName>style.visibility</p:attrName>
                                        </p:attrNameLst>
                                      </p:cBhvr>
                                      <p:to>
                                        <p:strVal val="visible"/>
                                      </p:to>
                                    </p:set>
                                    <p:animEffect transition="in" filter="fade">
                                      <p:cBhvr>
                                        <p:cTn id="42" dur="500"/>
                                        <p:tgtEl>
                                          <p:spTgt spid="410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5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110"/>
                                        </p:tgtEl>
                                        <p:attrNameLst>
                                          <p:attrName>style.visibility</p:attrName>
                                        </p:attrNameLst>
                                      </p:cBhvr>
                                      <p:to>
                                        <p:strVal val="visible"/>
                                      </p:to>
                                    </p:set>
                                    <p:animEffect transition="in" filter="fade">
                                      <p:cBhvr>
                                        <p:cTn id="52" dur="500"/>
                                        <p:tgtEl>
                                          <p:spTgt spid="4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D7866-7056-48FF-8F66-FDEDF18774C4}"/>
              </a:ext>
            </a:extLst>
          </p:cNvPr>
          <p:cNvSpPr>
            <a:spLocks noGrp="1"/>
          </p:cNvSpPr>
          <p:nvPr>
            <p:ph type="title"/>
          </p:nvPr>
        </p:nvSpPr>
        <p:spPr/>
        <p:txBody>
          <a:bodyPr>
            <a:normAutofit fontScale="90000"/>
          </a:bodyPr>
          <a:lstStyle/>
          <a:p>
            <a:pPr algn="ctr"/>
            <a:r>
              <a:rPr lang="en-US" b="1" dirty="0"/>
              <a:t>Ten Tips for Addressing </a:t>
            </a:r>
            <a:br>
              <a:rPr lang="en-US" b="1" dirty="0"/>
            </a:br>
            <a:r>
              <a:rPr lang="en-US" b="1" dirty="0" err="1"/>
              <a:t>Spritual</a:t>
            </a:r>
            <a:r>
              <a:rPr lang="en-US" b="1" dirty="0"/>
              <a:t> Resources in Psychotherapy</a:t>
            </a:r>
          </a:p>
        </p:txBody>
      </p:sp>
      <p:sp>
        <p:nvSpPr>
          <p:cNvPr id="3" name="Content Placeholder 2">
            <a:extLst>
              <a:ext uri="{FF2B5EF4-FFF2-40B4-BE49-F238E27FC236}">
                <a16:creationId xmlns:a16="http://schemas.microsoft.com/office/drawing/2014/main" id="{BE194A73-0B04-40DA-BF6A-55317D94E740}"/>
              </a:ext>
            </a:extLst>
          </p:cNvPr>
          <p:cNvSpPr>
            <a:spLocks noGrp="1"/>
          </p:cNvSpPr>
          <p:nvPr>
            <p:ph sz="half" idx="1"/>
          </p:nvPr>
        </p:nvSpPr>
        <p:spPr>
          <a:xfrm>
            <a:off x="466054" y="2817445"/>
            <a:ext cx="7277426" cy="2883311"/>
          </a:xfrm>
        </p:spPr>
        <p:txBody>
          <a:bodyPr>
            <a:normAutofit/>
          </a:bodyPr>
          <a:lstStyle/>
          <a:p>
            <a:r>
              <a:rPr lang="en-US" sz="2700" b="1"/>
              <a:t>Tip 1:  Take a deep breath</a:t>
            </a:r>
          </a:p>
        </p:txBody>
      </p:sp>
      <p:pic>
        <p:nvPicPr>
          <p:cNvPr id="5" name="Picture 4" descr="Logo&#10;&#10;Description automatically generated">
            <a:extLst>
              <a:ext uri="{FF2B5EF4-FFF2-40B4-BE49-F238E27FC236}">
                <a16:creationId xmlns:a16="http://schemas.microsoft.com/office/drawing/2014/main" id="{61EEA8CE-149A-4BE8-9733-639CF15B490E}"/>
              </a:ext>
            </a:extLst>
          </p:cNvPr>
          <p:cNvPicPr>
            <a:picLocks noChangeAspect="1"/>
          </p:cNvPicPr>
          <p:nvPr/>
        </p:nvPicPr>
        <p:blipFill rotWithShape="1">
          <a:blip r:embed="rId2">
            <a:extLst>
              <a:ext uri="{28A0092B-C50C-407E-A947-70E740481C1C}">
                <a14:useLocalDpi xmlns:a14="http://schemas.microsoft.com/office/drawing/2010/main" val="0"/>
              </a:ext>
            </a:extLst>
          </a:blip>
          <a:srcRect l="28549" t="28249" r="28892" b="29159"/>
          <a:stretch/>
        </p:blipFill>
        <p:spPr>
          <a:xfrm>
            <a:off x="4104767" y="4977928"/>
            <a:ext cx="934466" cy="935180"/>
          </a:xfrm>
          <a:prstGeom prst="rect">
            <a:avLst/>
          </a:prstGeom>
        </p:spPr>
      </p:pic>
      <p:pic>
        <p:nvPicPr>
          <p:cNvPr id="5122" name="Picture 2" descr="Image result for take a deep breath">
            <a:extLst>
              <a:ext uri="{FF2B5EF4-FFF2-40B4-BE49-F238E27FC236}">
                <a16:creationId xmlns:a16="http://schemas.microsoft.com/office/drawing/2014/main" id="{EE75859C-0638-4EB4-0733-E37BAD5637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5265" y="2695191"/>
            <a:ext cx="2582710" cy="2141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4954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D7866-7056-48FF-8F66-FDEDF18774C4}"/>
              </a:ext>
            </a:extLst>
          </p:cNvPr>
          <p:cNvSpPr>
            <a:spLocks noGrp="1"/>
          </p:cNvSpPr>
          <p:nvPr>
            <p:ph type="title"/>
          </p:nvPr>
        </p:nvSpPr>
        <p:spPr/>
        <p:txBody>
          <a:bodyPr>
            <a:normAutofit fontScale="90000"/>
          </a:bodyPr>
          <a:lstStyle/>
          <a:p>
            <a:pPr algn="ctr"/>
            <a:r>
              <a:rPr lang="en-US" b="1" dirty="0"/>
              <a:t>Ten Tips for Addressing </a:t>
            </a:r>
            <a:br>
              <a:rPr lang="en-US" b="1" dirty="0"/>
            </a:br>
            <a:r>
              <a:rPr lang="en-US" b="1" dirty="0"/>
              <a:t>Spiritual Resources in Psychotherapy</a:t>
            </a:r>
          </a:p>
        </p:txBody>
      </p:sp>
      <p:sp>
        <p:nvSpPr>
          <p:cNvPr id="3" name="Content Placeholder 2">
            <a:extLst>
              <a:ext uri="{FF2B5EF4-FFF2-40B4-BE49-F238E27FC236}">
                <a16:creationId xmlns:a16="http://schemas.microsoft.com/office/drawing/2014/main" id="{BE194A73-0B04-40DA-BF6A-55317D94E740}"/>
              </a:ext>
            </a:extLst>
          </p:cNvPr>
          <p:cNvSpPr>
            <a:spLocks noGrp="1"/>
          </p:cNvSpPr>
          <p:nvPr>
            <p:ph sz="half" idx="1"/>
          </p:nvPr>
        </p:nvSpPr>
        <p:spPr>
          <a:xfrm>
            <a:off x="525477" y="2900572"/>
            <a:ext cx="3921163" cy="2883311"/>
          </a:xfrm>
        </p:spPr>
        <p:txBody>
          <a:bodyPr>
            <a:normAutofit/>
          </a:bodyPr>
          <a:lstStyle/>
          <a:p>
            <a:r>
              <a:rPr lang="en-US" sz="2700" b="1"/>
              <a:t>Tip 2:  Be self-aware</a:t>
            </a:r>
          </a:p>
        </p:txBody>
      </p:sp>
      <p:pic>
        <p:nvPicPr>
          <p:cNvPr id="5" name="Picture 4" descr="Logo&#10;&#10;Description automatically generated">
            <a:extLst>
              <a:ext uri="{FF2B5EF4-FFF2-40B4-BE49-F238E27FC236}">
                <a16:creationId xmlns:a16="http://schemas.microsoft.com/office/drawing/2014/main" id="{61EEA8CE-149A-4BE8-9733-639CF15B490E}"/>
              </a:ext>
            </a:extLst>
          </p:cNvPr>
          <p:cNvPicPr>
            <a:picLocks noChangeAspect="1"/>
          </p:cNvPicPr>
          <p:nvPr/>
        </p:nvPicPr>
        <p:blipFill rotWithShape="1">
          <a:blip r:embed="rId2">
            <a:extLst>
              <a:ext uri="{28A0092B-C50C-407E-A947-70E740481C1C}">
                <a14:useLocalDpi xmlns:a14="http://schemas.microsoft.com/office/drawing/2010/main" val="0"/>
              </a:ext>
            </a:extLst>
          </a:blip>
          <a:srcRect l="28549" t="28249" r="28892" b="29159"/>
          <a:stretch/>
        </p:blipFill>
        <p:spPr>
          <a:xfrm>
            <a:off x="4104767" y="4977928"/>
            <a:ext cx="934466" cy="935180"/>
          </a:xfrm>
          <a:prstGeom prst="rect">
            <a:avLst/>
          </a:prstGeom>
        </p:spPr>
      </p:pic>
      <p:pic>
        <p:nvPicPr>
          <p:cNvPr id="6146" name="Picture 2" descr="Image result for be self-aware">
            <a:extLst>
              <a:ext uri="{FF2B5EF4-FFF2-40B4-BE49-F238E27FC236}">
                <a16:creationId xmlns:a16="http://schemas.microsoft.com/office/drawing/2014/main" id="{43521351-D3E4-4367-E425-AFD940C7CA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7038" y="3268590"/>
            <a:ext cx="3386138" cy="1900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82236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D7866-7056-48FF-8F66-FDEDF18774C4}"/>
              </a:ext>
            </a:extLst>
          </p:cNvPr>
          <p:cNvSpPr>
            <a:spLocks noGrp="1"/>
          </p:cNvSpPr>
          <p:nvPr>
            <p:ph type="title"/>
          </p:nvPr>
        </p:nvSpPr>
        <p:spPr/>
        <p:txBody>
          <a:bodyPr>
            <a:normAutofit fontScale="90000"/>
          </a:bodyPr>
          <a:lstStyle/>
          <a:p>
            <a:pPr algn="ctr"/>
            <a:r>
              <a:rPr lang="en-US" b="1" dirty="0"/>
              <a:t>Ten Tips for Addressing </a:t>
            </a:r>
            <a:br>
              <a:rPr lang="en-US" b="1" dirty="0"/>
            </a:br>
            <a:r>
              <a:rPr lang="en-US" b="1" dirty="0"/>
              <a:t>Spiritual Resources in Psychotherapy</a:t>
            </a:r>
          </a:p>
        </p:txBody>
      </p:sp>
      <p:sp>
        <p:nvSpPr>
          <p:cNvPr id="3" name="Content Placeholder 2">
            <a:extLst>
              <a:ext uri="{FF2B5EF4-FFF2-40B4-BE49-F238E27FC236}">
                <a16:creationId xmlns:a16="http://schemas.microsoft.com/office/drawing/2014/main" id="{BE194A73-0B04-40DA-BF6A-55317D94E740}"/>
              </a:ext>
            </a:extLst>
          </p:cNvPr>
          <p:cNvSpPr>
            <a:spLocks noGrp="1"/>
          </p:cNvSpPr>
          <p:nvPr>
            <p:ph sz="half" idx="1"/>
          </p:nvPr>
        </p:nvSpPr>
        <p:spPr>
          <a:xfrm>
            <a:off x="445796" y="2859009"/>
            <a:ext cx="7648723" cy="2883311"/>
          </a:xfrm>
        </p:spPr>
        <p:txBody>
          <a:bodyPr>
            <a:normAutofit/>
          </a:bodyPr>
          <a:lstStyle/>
          <a:p>
            <a:r>
              <a:rPr lang="en-US" sz="2700" b="1" dirty="0"/>
              <a:t>Tip 3:  Give yourself permission to raise spiritual issues in psychotherapy</a:t>
            </a:r>
          </a:p>
        </p:txBody>
      </p:sp>
      <p:pic>
        <p:nvPicPr>
          <p:cNvPr id="5" name="Picture 4" descr="Logo&#10;&#10;Description automatically generated">
            <a:extLst>
              <a:ext uri="{FF2B5EF4-FFF2-40B4-BE49-F238E27FC236}">
                <a16:creationId xmlns:a16="http://schemas.microsoft.com/office/drawing/2014/main" id="{61EEA8CE-149A-4BE8-9733-639CF15B490E}"/>
              </a:ext>
            </a:extLst>
          </p:cNvPr>
          <p:cNvPicPr>
            <a:picLocks noChangeAspect="1"/>
          </p:cNvPicPr>
          <p:nvPr/>
        </p:nvPicPr>
        <p:blipFill rotWithShape="1">
          <a:blip r:embed="rId2">
            <a:extLst>
              <a:ext uri="{28A0092B-C50C-407E-A947-70E740481C1C}">
                <a14:useLocalDpi xmlns:a14="http://schemas.microsoft.com/office/drawing/2010/main" val="0"/>
              </a:ext>
            </a:extLst>
          </a:blip>
          <a:srcRect l="28549" t="28249" r="28892" b="29159"/>
          <a:stretch/>
        </p:blipFill>
        <p:spPr>
          <a:xfrm>
            <a:off x="4104767" y="4977928"/>
            <a:ext cx="934466" cy="935180"/>
          </a:xfrm>
          <a:prstGeom prst="rect">
            <a:avLst/>
          </a:prstGeom>
        </p:spPr>
      </p:pic>
      <p:pic>
        <p:nvPicPr>
          <p:cNvPr id="7172" name="Picture 4" descr="Image result for funny permission slip">
            <a:extLst>
              <a:ext uri="{FF2B5EF4-FFF2-40B4-BE49-F238E27FC236}">
                <a16:creationId xmlns:a16="http://schemas.microsoft.com/office/drawing/2014/main" id="{306322A6-8477-93E4-E7E4-A6F10CC66C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934289"/>
            <a:ext cx="2571750" cy="1978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9934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D7866-7056-48FF-8F66-FDEDF18774C4}"/>
              </a:ext>
            </a:extLst>
          </p:cNvPr>
          <p:cNvSpPr>
            <a:spLocks noGrp="1"/>
          </p:cNvSpPr>
          <p:nvPr>
            <p:ph type="title"/>
          </p:nvPr>
        </p:nvSpPr>
        <p:spPr/>
        <p:txBody>
          <a:bodyPr>
            <a:normAutofit fontScale="90000"/>
          </a:bodyPr>
          <a:lstStyle/>
          <a:p>
            <a:pPr algn="ctr"/>
            <a:r>
              <a:rPr lang="en-US" b="1" dirty="0"/>
              <a:t>Ten Tips for Addressing </a:t>
            </a:r>
            <a:br>
              <a:rPr lang="en-US" b="1" dirty="0"/>
            </a:br>
            <a:r>
              <a:rPr lang="en-US" b="1" dirty="0"/>
              <a:t>Spiritual Resources in Psychotherapy</a:t>
            </a:r>
          </a:p>
        </p:txBody>
      </p:sp>
      <p:sp>
        <p:nvSpPr>
          <p:cNvPr id="3" name="Content Placeholder 2">
            <a:extLst>
              <a:ext uri="{FF2B5EF4-FFF2-40B4-BE49-F238E27FC236}">
                <a16:creationId xmlns:a16="http://schemas.microsoft.com/office/drawing/2014/main" id="{BE194A73-0B04-40DA-BF6A-55317D94E740}"/>
              </a:ext>
            </a:extLst>
          </p:cNvPr>
          <p:cNvSpPr>
            <a:spLocks noGrp="1"/>
          </p:cNvSpPr>
          <p:nvPr>
            <p:ph sz="half" idx="1"/>
          </p:nvPr>
        </p:nvSpPr>
        <p:spPr>
          <a:xfrm>
            <a:off x="525477" y="2619670"/>
            <a:ext cx="5136899" cy="2883311"/>
          </a:xfrm>
        </p:spPr>
        <p:txBody>
          <a:bodyPr>
            <a:normAutofit/>
          </a:bodyPr>
          <a:lstStyle/>
          <a:p>
            <a:r>
              <a:rPr lang="en-US" sz="2700" b="1" dirty="0"/>
              <a:t>Tip 4:  Remember that  spiritual issues should be integrated into rather than set apart from psychotherapy</a:t>
            </a:r>
          </a:p>
        </p:txBody>
      </p:sp>
      <p:pic>
        <p:nvPicPr>
          <p:cNvPr id="5" name="Picture 4" descr="Logo&#10;&#10;Description automatically generated">
            <a:extLst>
              <a:ext uri="{FF2B5EF4-FFF2-40B4-BE49-F238E27FC236}">
                <a16:creationId xmlns:a16="http://schemas.microsoft.com/office/drawing/2014/main" id="{61EEA8CE-149A-4BE8-9733-639CF15B490E}"/>
              </a:ext>
            </a:extLst>
          </p:cNvPr>
          <p:cNvPicPr>
            <a:picLocks noChangeAspect="1"/>
          </p:cNvPicPr>
          <p:nvPr/>
        </p:nvPicPr>
        <p:blipFill rotWithShape="1">
          <a:blip r:embed="rId2">
            <a:extLst>
              <a:ext uri="{28A0092B-C50C-407E-A947-70E740481C1C}">
                <a14:useLocalDpi xmlns:a14="http://schemas.microsoft.com/office/drawing/2010/main" val="0"/>
              </a:ext>
            </a:extLst>
          </a:blip>
          <a:srcRect l="28549" t="28249" r="28892" b="29159"/>
          <a:stretch/>
        </p:blipFill>
        <p:spPr>
          <a:xfrm>
            <a:off x="4104767" y="4977928"/>
            <a:ext cx="934466" cy="935180"/>
          </a:xfrm>
          <a:prstGeom prst="rect">
            <a:avLst/>
          </a:prstGeom>
        </p:spPr>
      </p:pic>
      <p:pic>
        <p:nvPicPr>
          <p:cNvPr id="8194" name="Picture 2" descr="Image result for integration">
            <a:extLst>
              <a:ext uri="{FF2B5EF4-FFF2-40B4-BE49-F238E27FC236}">
                <a16:creationId xmlns:a16="http://schemas.microsoft.com/office/drawing/2014/main" id="{670E4483-91F7-EA51-ECB0-DB762E5D52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8572" y="3469375"/>
            <a:ext cx="2859952" cy="1736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2751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D7866-7056-48FF-8F66-FDEDF18774C4}"/>
              </a:ext>
            </a:extLst>
          </p:cNvPr>
          <p:cNvSpPr>
            <a:spLocks noGrp="1"/>
          </p:cNvSpPr>
          <p:nvPr>
            <p:ph type="title"/>
          </p:nvPr>
        </p:nvSpPr>
        <p:spPr/>
        <p:txBody>
          <a:bodyPr>
            <a:normAutofit fontScale="90000"/>
          </a:bodyPr>
          <a:lstStyle/>
          <a:p>
            <a:pPr algn="ctr"/>
            <a:r>
              <a:rPr lang="en-US" b="1" dirty="0"/>
              <a:t>Ten Tips for Addressing </a:t>
            </a:r>
            <a:br>
              <a:rPr lang="en-US" b="1" dirty="0"/>
            </a:br>
            <a:r>
              <a:rPr lang="en-US" b="1" dirty="0"/>
              <a:t>Spiritual Resources in Psychotherapy</a:t>
            </a:r>
          </a:p>
        </p:txBody>
      </p:sp>
      <p:sp>
        <p:nvSpPr>
          <p:cNvPr id="3" name="Content Placeholder 2">
            <a:extLst>
              <a:ext uri="{FF2B5EF4-FFF2-40B4-BE49-F238E27FC236}">
                <a16:creationId xmlns:a16="http://schemas.microsoft.com/office/drawing/2014/main" id="{BE194A73-0B04-40DA-BF6A-55317D94E740}"/>
              </a:ext>
            </a:extLst>
          </p:cNvPr>
          <p:cNvSpPr>
            <a:spLocks noGrp="1"/>
          </p:cNvSpPr>
          <p:nvPr>
            <p:ph sz="half" idx="1"/>
          </p:nvPr>
        </p:nvSpPr>
        <p:spPr>
          <a:xfrm>
            <a:off x="266374" y="3021576"/>
            <a:ext cx="6487718" cy="2883311"/>
          </a:xfrm>
        </p:spPr>
        <p:txBody>
          <a:bodyPr>
            <a:normAutofit/>
          </a:bodyPr>
          <a:lstStyle/>
          <a:p>
            <a:r>
              <a:rPr lang="en-US" sz="2700" b="1"/>
              <a:t>Tip 5:  Remember you are discussing</a:t>
            </a:r>
          </a:p>
          <a:p>
            <a:pPr marL="0" indent="0">
              <a:buNone/>
            </a:pPr>
            <a:r>
              <a:rPr lang="en-US" sz="2700" b="1"/>
              <a:t>  sacred matters with your clients.</a:t>
            </a:r>
          </a:p>
        </p:txBody>
      </p:sp>
      <p:pic>
        <p:nvPicPr>
          <p:cNvPr id="5" name="Picture 4" descr="Logo&#10;&#10;Description automatically generated">
            <a:extLst>
              <a:ext uri="{FF2B5EF4-FFF2-40B4-BE49-F238E27FC236}">
                <a16:creationId xmlns:a16="http://schemas.microsoft.com/office/drawing/2014/main" id="{61EEA8CE-149A-4BE8-9733-639CF15B490E}"/>
              </a:ext>
            </a:extLst>
          </p:cNvPr>
          <p:cNvPicPr>
            <a:picLocks noChangeAspect="1"/>
          </p:cNvPicPr>
          <p:nvPr/>
        </p:nvPicPr>
        <p:blipFill rotWithShape="1">
          <a:blip r:embed="rId2">
            <a:extLst>
              <a:ext uri="{28A0092B-C50C-407E-A947-70E740481C1C}">
                <a14:useLocalDpi xmlns:a14="http://schemas.microsoft.com/office/drawing/2010/main" val="0"/>
              </a:ext>
            </a:extLst>
          </a:blip>
          <a:srcRect l="28549" t="28249" r="28892" b="29159"/>
          <a:stretch/>
        </p:blipFill>
        <p:spPr>
          <a:xfrm>
            <a:off x="4104767" y="4977928"/>
            <a:ext cx="934466" cy="935180"/>
          </a:xfrm>
          <a:prstGeom prst="rect">
            <a:avLst/>
          </a:prstGeom>
        </p:spPr>
      </p:pic>
      <p:pic>
        <p:nvPicPr>
          <p:cNvPr id="9218" name="Picture 2" descr="Image result for sacredness">
            <a:extLst>
              <a:ext uri="{FF2B5EF4-FFF2-40B4-BE49-F238E27FC236}">
                <a16:creationId xmlns:a16="http://schemas.microsoft.com/office/drawing/2014/main" id="{E51CD711-A614-06C5-2E5D-6955CA9B8C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2427" y="3818659"/>
            <a:ext cx="2252231" cy="1626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9578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D7866-7056-48FF-8F66-FDEDF18774C4}"/>
              </a:ext>
            </a:extLst>
          </p:cNvPr>
          <p:cNvSpPr>
            <a:spLocks noGrp="1"/>
          </p:cNvSpPr>
          <p:nvPr>
            <p:ph type="title"/>
          </p:nvPr>
        </p:nvSpPr>
        <p:spPr/>
        <p:txBody>
          <a:bodyPr>
            <a:normAutofit fontScale="90000"/>
          </a:bodyPr>
          <a:lstStyle/>
          <a:p>
            <a:pPr algn="ctr"/>
            <a:r>
              <a:rPr lang="en-US" b="1" dirty="0"/>
              <a:t>Ten Tips for Addressing </a:t>
            </a:r>
            <a:br>
              <a:rPr lang="en-US" b="1" dirty="0"/>
            </a:br>
            <a:r>
              <a:rPr lang="en-US" b="1" dirty="0"/>
              <a:t>Spiritual Resources in Psychotherapy</a:t>
            </a:r>
          </a:p>
        </p:txBody>
      </p:sp>
      <p:sp>
        <p:nvSpPr>
          <p:cNvPr id="3" name="Content Placeholder 2">
            <a:extLst>
              <a:ext uri="{FF2B5EF4-FFF2-40B4-BE49-F238E27FC236}">
                <a16:creationId xmlns:a16="http://schemas.microsoft.com/office/drawing/2014/main" id="{BE194A73-0B04-40DA-BF6A-55317D94E740}"/>
              </a:ext>
            </a:extLst>
          </p:cNvPr>
          <p:cNvSpPr>
            <a:spLocks noGrp="1"/>
          </p:cNvSpPr>
          <p:nvPr>
            <p:ph sz="half" idx="1"/>
          </p:nvPr>
        </p:nvSpPr>
        <p:spPr>
          <a:xfrm>
            <a:off x="79694" y="3029797"/>
            <a:ext cx="6092505" cy="2883311"/>
          </a:xfrm>
        </p:spPr>
        <p:txBody>
          <a:bodyPr>
            <a:normAutofit/>
          </a:bodyPr>
          <a:lstStyle/>
          <a:p>
            <a:r>
              <a:rPr lang="en-US" sz="2700" b="1" dirty="0"/>
              <a:t>Tip 6:   Tailor spiritual resources to clients’ specific needs, preferences, and problems</a:t>
            </a:r>
          </a:p>
        </p:txBody>
      </p:sp>
      <p:pic>
        <p:nvPicPr>
          <p:cNvPr id="5" name="Picture 4" descr="Logo&#10;&#10;Description automatically generated">
            <a:extLst>
              <a:ext uri="{FF2B5EF4-FFF2-40B4-BE49-F238E27FC236}">
                <a16:creationId xmlns:a16="http://schemas.microsoft.com/office/drawing/2014/main" id="{61EEA8CE-149A-4BE8-9733-639CF15B490E}"/>
              </a:ext>
            </a:extLst>
          </p:cNvPr>
          <p:cNvPicPr>
            <a:picLocks noChangeAspect="1"/>
          </p:cNvPicPr>
          <p:nvPr/>
        </p:nvPicPr>
        <p:blipFill rotWithShape="1">
          <a:blip r:embed="rId2">
            <a:extLst>
              <a:ext uri="{28A0092B-C50C-407E-A947-70E740481C1C}">
                <a14:useLocalDpi xmlns:a14="http://schemas.microsoft.com/office/drawing/2010/main" val="0"/>
              </a:ext>
            </a:extLst>
          </a:blip>
          <a:srcRect l="28549" t="28249" r="28892" b="29159"/>
          <a:stretch/>
        </p:blipFill>
        <p:spPr>
          <a:xfrm>
            <a:off x="4104767" y="4977928"/>
            <a:ext cx="934466" cy="935180"/>
          </a:xfrm>
          <a:prstGeom prst="rect">
            <a:avLst/>
          </a:prstGeom>
        </p:spPr>
      </p:pic>
      <p:pic>
        <p:nvPicPr>
          <p:cNvPr id="11266" name="Picture 2" descr="Image result for create a good fit">
            <a:extLst>
              <a:ext uri="{FF2B5EF4-FFF2-40B4-BE49-F238E27FC236}">
                <a16:creationId xmlns:a16="http://schemas.microsoft.com/office/drawing/2014/main" id="{ADEA510F-5A8F-A35A-B717-6E2AA46E5B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4028567"/>
            <a:ext cx="2940347" cy="1569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0112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D7866-7056-48FF-8F66-FDEDF18774C4}"/>
              </a:ext>
            </a:extLst>
          </p:cNvPr>
          <p:cNvSpPr>
            <a:spLocks noGrp="1"/>
          </p:cNvSpPr>
          <p:nvPr>
            <p:ph type="title"/>
          </p:nvPr>
        </p:nvSpPr>
        <p:spPr/>
        <p:txBody>
          <a:bodyPr>
            <a:normAutofit fontScale="90000"/>
          </a:bodyPr>
          <a:lstStyle/>
          <a:p>
            <a:pPr algn="ctr"/>
            <a:r>
              <a:rPr lang="en-US" b="1" dirty="0"/>
              <a:t>Ten Tips for Addressing </a:t>
            </a:r>
            <a:br>
              <a:rPr lang="en-US" b="1" dirty="0"/>
            </a:br>
            <a:r>
              <a:rPr lang="en-US" b="1" dirty="0"/>
              <a:t>Spiritual Resources in Psychotherapy</a:t>
            </a:r>
          </a:p>
        </p:txBody>
      </p:sp>
      <p:sp>
        <p:nvSpPr>
          <p:cNvPr id="3" name="Content Placeholder 2">
            <a:extLst>
              <a:ext uri="{FF2B5EF4-FFF2-40B4-BE49-F238E27FC236}">
                <a16:creationId xmlns:a16="http://schemas.microsoft.com/office/drawing/2014/main" id="{BE194A73-0B04-40DA-BF6A-55317D94E740}"/>
              </a:ext>
            </a:extLst>
          </p:cNvPr>
          <p:cNvSpPr>
            <a:spLocks noGrp="1"/>
          </p:cNvSpPr>
          <p:nvPr>
            <p:ph sz="half" idx="1"/>
          </p:nvPr>
        </p:nvSpPr>
        <p:spPr>
          <a:xfrm>
            <a:off x="525476" y="2848617"/>
            <a:ext cx="5470079" cy="2883311"/>
          </a:xfrm>
        </p:spPr>
        <p:txBody>
          <a:bodyPr>
            <a:normAutofit/>
          </a:bodyPr>
          <a:lstStyle/>
          <a:p>
            <a:r>
              <a:rPr lang="en-US" sz="2700" b="1" dirty="0"/>
              <a:t>Tip 7:  Remind clients that it takes time to reap the benefits from spiritual resources</a:t>
            </a:r>
          </a:p>
        </p:txBody>
      </p:sp>
      <p:pic>
        <p:nvPicPr>
          <p:cNvPr id="5" name="Picture 4" descr="Logo&#10;&#10;Description automatically generated">
            <a:extLst>
              <a:ext uri="{FF2B5EF4-FFF2-40B4-BE49-F238E27FC236}">
                <a16:creationId xmlns:a16="http://schemas.microsoft.com/office/drawing/2014/main" id="{61EEA8CE-149A-4BE8-9733-639CF15B490E}"/>
              </a:ext>
            </a:extLst>
          </p:cNvPr>
          <p:cNvPicPr>
            <a:picLocks noChangeAspect="1"/>
          </p:cNvPicPr>
          <p:nvPr/>
        </p:nvPicPr>
        <p:blipFill rotWithShape="1">
          <a:blip r:embed="rId2">
            <a:extLst>
              <a:ext uri="{28A0092B-C50C-407E-A947-70E740481C1C}">
                <a14:useLocalDpi xmlns:a14="http://schemas.microsoft.com/office/drawing/2010/main" val="0"/>
              </a:ext>
            </a:extLst>
          </a:blip>
          <a:srcRect l="28549" t="28249" r="28892" b="29159"/>
          <a:stretch/>
        </p:blipFill>
        <p:spPr>
          <a:xfrm>
            <a:off x="4104767" y="4977928"/>
            <a:ext cx="934466" cy="935180"/>
          </a:xfrm>
          <a:prstGeom prst="rect">
            <a:avLst/>
          </a:prstGeom>
        </p:spPr>
      </p:pic>
      <p:pic>
        <p:nvPicPr>
          <p:cNvPr id="12290" name="Picture 2" descr="Image result for reaping the benefits of prayer">
            <a:extLst>
              <a:ext uri="{FF2B5EF4-FFF2-40B4-BE49-F238E27FC236}">
                <a16:creationId xmlns:a16="http://schemas.microsoft.com/office/drawing/2014/main" id="{0297C301-0138-0E9E-A2B8-C0606EE6FCB7}"/>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672271" y="3767328"/>
            <a:ext cx="2778136" cy="1734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33978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D7866-7056-48FF-8F66-FDEDF18774C4}"/>
              </a:ext>
            </a:extLst>
          </p:cNvPr>
          <p:cNvSpPr>
            <a:spLocks noGrp="1"/>
          </p:cNvSpPr>
          <p:nvPr>
            <p:ph type="title"/>
          </p:nvPr>
        </p:nvSpPr>
        <p:spPr/>
        <p:txBody>
          <a:bodyPr>
            <a:normAutofit fontScale="90000"/>
          </a:bodyPr>
          <a:lstStyle/>
          <a:p>
            <a:pPr algn="ctr"/>
            <a:r>
              <a:rPr lang="en-US" b="1" dirty="0"/>
              <a:t>Ten Tips for Addressing </a:t>
            </a:r>
            <a:br>
              <a:rPr lang="en-US" b="1" dirty="0"/>
            </a:br>
            <a:r>
              <a:rPr lang="en-US" b="1" dirty="0"/>
              <a:t>Spiritual Resources in Psychotherapy</a:t>
            </a:r>
          </a:p>
        </p:txBody>
      </p:sp>
      <p:sp>
        <p:nvSpPr>
          <p:cNvPr id="3" name="Content Placeholder 2">
            <a:extLst>
              <a:ext uri="{FF2B5EF4-FFF2-40B4-BE49-F238E27FC236}">
                <a16:creationId xmlns:a16="http://schemas.microsoft.com/office/drawing/2014/main" id="{BE194A73-0B04-40DA-BF6A-55317D94E740}"/>
              </a:ext>
            </a:extLst>
          </p:cNvPr>
          <p:cNvSpPr>
            <a:spLocks noGrp="1"/>
          </p:cNvSpPr>
          <p:nvPr>
            <p:ph sz="half" idx="1"/>
          </p:nvPr>
        </p:nvSpPr>
        <p:spPr>
          <a:xfrm>
            <a:off x="422238" y="2900572"/>
            <a:ext cx="4759362" cy="2883311"/>
          </a:xfrm>
        </p:spPr>
        <p:txBody>
          <a:bodyPr>
            <a:normAutofit/>
          </a:bodyPr>
          <a:lstStyle/>
          <a:p>
            <a:r>
              <a:rPr lang="en-US" sz="2700" b="1" dirty="0"/>
              <a:t>Tip 8:  Be ready to address barriers to integrating spiritual resources in</a:t>
            </a:r>
          </a:p>
          <a:p>
            <a:pPr marL="0" indent="0">
              <a:buNone/>
            </a:pPr>
            <a:r>
              <a:rPr lang="en-US" sz="2700" b="1" dirty="0"/>
              <a:t>    psychotherapy.</a:t>
            </a:r>
          </a:p>
        </p:txBody>
      </p:sp>
      <p:pic>
        <p:nvPicPr>
          <p:cNvPr id="5" name="Picture 4" descr="Logo&#10;&#10;Description automatically generated">
            <a:extLst>
              <a:ext uri="{FF2B5EF4-FFF2-40B4-BE49-F238E27FC236}">
                <a16:creationId xmlns:a16="http://schemas.microsoft.com/office/drawing/2014/main" id="{61EEA8CE-149A-4BE8-9733-639CF15B490E}"/>
              </a:ext>
            </a:extLst>
          </p:cNvPr>
          <p:cNvPicPr>
            <a:picLocks noChangeAspect="1"/>
          </p:cNvPicPr>
          <p:nvPr/>
        </p:nvPicPr>
        <p:blipFill rotWithShape="1">
          <a:blip r:embed="rId2">
            <a:extLst>
              <a:ext uri="{28A0092B-C50C-407E-A947-70E740481C1C}">
                <a14:useLocalDpi xmlns:a14="http://schemas.microsoft.com/office/drawing/2010/main" val="0"/>
              </a:ext>
            </a:extLst>
          </a:blip>
          <a:srcRect l="28549" t="28249" r="28892" b="29159"/>
          <a:stretch/>
        </p:blipFill>
        <p:spPr>
          <a:xfrm>
            <a:off x="4104767" y="4977928"/>
            <a:ext cx="934466" cy="935180"/>
          </a:xfrm>
          <a:prstGeom prst="rect">
            <a:avLst/>
          </a:prstGeom>
        </p:spPr>
      </p:pic>
      <p:pic>
        <p:nvPicPr>
          <p:cNvPr id="10242" name="Picture 2" descr="Image result for psychological resistance">
            <a:extLst>
              <a:ext uri="{FF2B5EF4-FFF2-40B4-BE49-F238E27FC236}">
                <a16:creationId xmlns:a16="http://schemas.microsoft.com/office/drawing/2014/main" id="{C4E1B0E4-B801-7222-C423-7FE8E4A8CD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300808"/>
            <a:ext cx="2871788" cy="1693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01527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D7866-7056-48FF-8F66-FDEDF18774C4}"/>
              </a:ext>
            </a:extLst>
          </p:cNvPr>
          <p:cNvSpPr>
            <a:spLocks noGrp="1"/>
          </p:cNvSpPr>
          <p:nvPr>
            <p:ph type="title"/>
          </p:nvPr>
        </p:nvSpPr>
        <p:spPr/>
        <p:txBody>
          <a:bodyPr>
            <a:normAutofit fontScale="90000"/>
          </a:bodyPr>
          <a:lstStyle/>
          <a:p>
            <a:pPr algn="ctr"/>
            <a:r>
              <a:rPr lang="en-US" b="1" dirty="0"/>
              <a:t>Ten Tips for Addressing </a:t>
            </a:r>
            <a:br>
              <a:rPr lang="en-US" b="1" dirty="0"/>
            </a:br>
            <a:r>
              <a:rPr lang="en-US" b="1" dirty="0"/>
              <a:t>Spiritual Resources in Psychotherapy</a:t>
            </a:r>
          </a:p>
        </p:txBody>
      </p:sp>
      <p:sp>
        <p:nvSpPr>
          <p:cNvPr id="3" name="Content Placeholder 2">
            <a:extLst>
              <a:ext uri="{FF2B5EF4-FFF2-40B4-BE49-F238E27FC236}">
                <a16:creationId xmlns:a16="http://schemas.microsoft.com/office/drawing/2014/main" id="{BE194A73-0B04-40DA-BF6A-55317D94E740}"/>
              </a:ext>
            </a:extLst>
          </p:cNvPr>
          <p:cNvSpPr>
            <a:spLocks noGrp="1"/>
          </p:cNvSpPr>
          <p:nvPr>
            <p:ph sz="half" idx="1"/>
          </p:nvPr>
        </p:nvSpPr>
        <p:spPr>
          <a:xfrm>
            <a:off x="380674" y="2879790"/>
            <a:ext cx="6113645" cy="2883311"/>
          </a:xfrm>
        </p:spPr>
        <p:txBody>
          <a:bodyPr>
            <a:normAutofit/>
          </a:bodyPr>
          <a:lstStyle/>
          <a:p>
            <a:r>
              <a:rPr lang="en-US" sz="2700" b="1"/>
              <a:t>Tip 9:  Work within your own professional and personal boundaries </a:t>
            </a:r>
          </a:p>
        </p:txBody>
      </p:sp>
      <p:pic>
        <p:nvPicPr>
          <p:cNvPr id="5" name="Picture 4" descr="Logo&#10;&#10;Description automatically generated">
            <a:extLst>
              <a:ext uri="{FF2B5EF4-FFF2-40B4-BE49-F238E27FC236}">
                <a16:creationId xmlns:a16="http://schemas.microsoft.com/office/drawing/2014/main" id="{61EEA8CE-149A-4BE8-9733-639CF15B490E}"/>
              </a:ext>
            </a:extLst>
          </p:cNvPr>
          <p:cNvPicPr>
            <a:picLocks noChangeAspect="1"/>
          </p:cNvPicPr>
          <p:nvPr/>
        </p:nvPicPr>
        <p:blipFill rotWithShape="1">
          <a:blip r:embed="rId2">
            <a:extLst>
              <a:ext uri="{28A0092B-C50C-407E-A947-70E740481C1C}">
                <a14:useLocalDpi xmlns:a14="http://schemas.microsoft.com/office/drawing/2010/main" val="0"/>
              </a:ext>
            </a:extLst>
          </a:blip>
          <a:srcRect l="28549" t="28249" r="28892" b="29159"/>
          <a:stretch/>
        </p:blipFill>
        <p:spPr>
          <a:xfrm>
            <a:off x="4104767" y="4977928"/>
            <a:ext cx="934466" cy="935180"/>
          </a:xfrm>
          <a:prstGeom prst="rect">
            <a:avLst/>
          </a:prstGeom>
        </p:spPr>
      </p:pic>
      <p:pic>
        <p:nvPicPr>
          <p:cNvPr id="13316" name="Picture 4" descr="Image result for professional boundaries">
            <a:extLst>
              <a:ext uri="{FF2B5EF4-FFF2-40B4-BE49-F238E27FC236}">
                <a16:creationId xmlns:a16="http://schemas.microsoft.com/office/drawing/2014/main" id="{5C111AC8-1F8E-5A1D-B1E3-83D1F9F741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6772" y="3972901"/>
            <a:ext cx="3017153" cy="1457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6647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EB126264-7E7B-C0A9-28F4-D9D73641C508}"/>
              </a:ext>
            </a:extLst>
          </p:cNvPr>
          <p:cNvSpPr>
            <a:spLocks noGrp="1" noChangeArrowheads="1"/>
          </p:cNvSpPr>
          <p:nvPr>
            <p:ph type="title"/>
          </p:nvPr>
        </p:nvSpPr>
        <p:spPr/>
        <p:txBody>
          <a:bodyPr/>
          <a:lstStyle/>
          <a:p>
            <a:r>
              <a:rPr lang="en-US" altLang="en-US" b="1"/>
              <a:t>A Sea-Change in Attitudes</a:t>
            </a:r>
          </a:p>
        </p:txBody>
      </p:sp>
      <p:sp>
        <p:nvSpPr>
          <p:cNvPr id="8195" name="Content Placeholder 2">
            <a:extLst>
              <a:ext uri="{FF2B5EF4-FFF2-40B4-BE49-F238E27FC236}">
                <a16:creationId xmlns:a16="http://schemas.microsoft.com/office/drawing/2014/main" id="{CDDDABD3-11F8-EE17-1AD8-ED9156AF7E1B}"/>
              </a:ext>
            </a:extLst>
          </p:cNvPr>
          <p:cNvSpPr>
            <a:spLocks noGrp="1" noChangeArrowheads="1"/>
          </p:cNvSpPr>
          <p:nvPr>
            <p:ph idx="1"/>
          </p:nvPr>
        </p:nvSpPr>
        <p:spPr>
          <a:xfrm>
            <a:off x="0" y="2035175"/>
            <a:ext cx="8896350" cy="4135438"/>
          </a:xfrm>
        </p:spPr>
        <p:txBody>
          <a:bodyPr/>
          <a:lstStyle/>
          <a:p>
            <a:pPr eaLnBrk="1" hangingPunct="1">
              <a:buFont typeface="Wingdings" pitchFamily="2" charset="2"/>
              <a:buNone/>
            </a:pPr>
            <a:r>
              <a:rPr lang="en-US" altLang="en-US" dirty="0"/>
              <a:t>Early </a:t>
            </a:r>
            <a:r>
              <a:rPr lang="en-US" altLang="en-US" sz="2800" dirty="0"/>
              <a:t>antagonism:</a:t>
            </a:r>
          </a:p>
          <a:p>
            <a:pPr eaLnBrk="1" hangingPunct="1">
              <a:buFont typeface="Wingdings" pitchFamily="2" charset="2"/>
              <a:buNone/>
            </a:pPr>
            <a:r>
              <a:rPr lang="en-US" altLang="en-US" sz="2800" dirty="0"/>
              <a:t>	</a:t>
            </a:r>
          </a:p>
          <a:p>
            <a:pPr eaLnBrk="1" hangingPunct="1">
              <a:buFont typeface="Wingdings" pitchFamily="2" charset="2"/>
              <a:buNone/>
            </a:pPr>
            <a:r>
              <a:rPr lang="en-US" altLang="en-US" sz="2400" dirty="0"/>
              <a:t>	Religion works “by distorting the picture of the real world in delusional manner. . . by forcibly fixing [adherents] </a:t>
            </a:r>
          </a:p>
          <a:p>
            <a:pPr eaLnBrk="1" hangingPunct="1">
              <a:buFont typeface="Wingdings" pitchFamily="2" charset="2"/>
              <a:buNone/>
            </a:pPr>
            <a:r>
              <a:rPr lang="en-US" altLang="en-US" sz="2400" dirty="0"/>
              <a:t>    in a state of psychical infantilism and by drawing</a:t>
            </a:r>
          </a:p>
          <a:p>
            <a:pPr eaLnBrk="1" hangingPunct="1">
              <a:buFont typeface="Wingdings" pitchFamily="2" charset="2"/>
              <a:buNone/>
            </a:pPr>
            <a:r>
              <a:rPr lang="en-US" altLang="en-US" sz="2400" dirty="0"/>
              <a:t>	them into a mass delusion” (Freud, 1930,</a:t>
            </a:r>
          </a:p>
          <a:p>
            <a:pPr eaLnBrk="1" hangingPunct="1">
              <a:buFont typeface="Wingdings" pitchFamily="2" charset="2"/>
              <a:buNone/>
            </a:pPr>
            <a:r>
              <a:rPr lang="en-US" altLang="en-US" sz="2400" dirty="0"/>
              <a:t>	 pp. 31-32, Civilization and Its Discontents)</a:t>
            </a:r>
          </a:p>
        </p:txBody>
      </p:sp>
      <p:pic>
        <p:nvPicPr>
          <p:cNvPr id="8196" name="Picture 2" descr="Sigmund Freud's Structural Model of the Human Psyche - SciHi BlogSciHi Blog">
            <a:extLst>
              <a:ext uri="{FF2B5EF4-FFF2-40B4-BE49-F238E27FC236}">
                <a16:creationId xmlns:a16="http://schemas.microsoft.com/office/drawing/2014/main" id="{0D8004A9-7641-424F-1701-4CE741C75B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3810000"/>
            <a:ext cx="1800225"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D7866-7056-48FF-8F66-FDEDF18774C4}"/>
              </a:ext>
            </a:extLst>
          </p:cNvPr>
          <p:cNvSpPr>
            <a:spLocks noGrp="1"/>
          </p:cNvSpPr>
          <p:nvPr>
            <p:ph type="title"/>
          </p:nvPr>
        </p:nvSpPr>
        <p:spPr/>
        <p:txBody>
          <a:bodyPr>
            <a:normAutofit fontScale="90000"/>
          </a:bodyPr>
          <a:lstStyle/>
          <a:p>
            <a:pPr algn="ctr"/>
            <a:r>
              <a:rPr lang="en-US" b="1" dirty="0"/>
              <a:t>Ten Tips for Addressing </a:t>
            </a:r>
            <a:br>
              <a:rPr lang="en-US" b="1" dirty="0"/>
            </a:br>
            <a:r>
              <a:rPr lang="en-US" b="1" dirty="0"/>
              <a:t>Spiritual Resources in Psychotherapy</a:t>
            </a:r>
          </a:p>
        </p:txBody>
      </p:sp>
      <p:sp>
        <p:nvSpPr>
          <p:cNvPr id="3" name="Content Placeholder 2">
            <a:extLst>
              <a:ext uri="{FF2B5EF4-FFF2-40B4-BE49-F238E27FC236}">
                <a16:creationId xmlns:a16="http://schemas.microsoft.com/office/drawing/2014/main" id="{BE194A73-0B04-40DA-BF6A-55317D94E740}"/>
              </a:ext>
            </a:extLst>
          </p:cNvPr>
          <p:cNvSpPr>
            <a:spLocks noGrp="1"/>
          </p:cNvSpPr>
          <p:nvPr>
            <p:ph sz="half" idx="1"/>
          </p:nvPr>
        </p:nvSpPr>
        <p:spPr>
          <a:xfrm>
            <a:off x="300324" y="2741780"/>
            <a:ext cx="5508196" cy="2883311"/>
          </a:xfrm>
        </p:spPr>
        <p:txBody>
          <a:bodyPr>
            <a:normAutofit/>
          </a:bodyPr>
          <a:lstStyle/>
          <a:p>
            <a:r>
              <a:rPr lang="en-US" sz="2700" b="1" dirty="0"/>
              <a:t>Tip 10:  Have additional spiritual resources on-hand for clients interested in learning more</a:t>
            </a:r>
          </a:p>
        </p:txBody>
      </p:sp>
      <p:pic>
        <p:nvPicPr>
          <p:cNvPr id="5" name="Picture 4" descr="Logo&#10;&#10;Description automatically generated">
            <a:extLst>
              <a:ext uri="{FF2B5EF4-FFF2-40B4-BE49-F238E27FC236}">
                <a16:creationId xmlns:a16="http://schemas.microsoft.com/office/drawing/2014/main" id="{61EEA8CE-149A-4BE8-9733-639CF15B490E}"/>
              </a:ext>
            </a:extLst>
          </p:cNvPr>
          <p:cNvPicPr>
            <a:picLocks noChangeAspect="1"/>
          </p:cNvPicPr>
          <p:nvPr/>
        </p:nvPicPr>
        <p:blipFill rotWithShape="1">
          <a:blip r:embed="rId2">
            <a:extLst>
              <a:ext uri="{28A0092B-C50C-407E-A947-70E740481C1C}">
                <a14:useLocalDpi xmlns:a14="http://schemas.microsoft.com/office/drawing/2010/main" val="0"/>
              </a:ext>
            </a:extLst>
          </a:blip>
          <a:srcRect l="28549" t="28249" r="28892" b="29159"/>
          <a:stretch/>
        </p:blipFill>
        <p:spPr>
          <a:xfrm>
            <a:off x="4104767" y="4977928"/>
            <a:ext cx="934466" cy="935180"/>
          </a:xfrm>
          <a:prstGeom prst="rect">
            <a:avLst/>
          </a:prstGeom>
        </p:spPr>
      </p:pic>
      <p:pic>
        <p:nvPicPr>
          <p:cNvPr id="14340" name="Picture 4" descr="Image result for learn how to meditate">
            <a:extLst>
              <a:ext uri="{FF2B5EF4-FFF2-40B4-BE49-F238E27FC236}">
                <a16:creationId xmlns:a16="http://schemas.microsoft.com/office/drawing/2014/main" id="{D6B0451A-CA2C-4235-F615-09205A70CC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969837"/>
            <a:ext cx="1272886" cy="1838148"/>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See related image detail">
            <a:extLst>
              <a:ext uri="{FF2B5EF4-FFF2-40B4-BE49-F238E27FC236}">
                <a16:creationId xmlns:a16="http://schemas.microsoft.com/office/drawing/2014/main" id="{6FFFCCA0-C300-877D-D60C-3352834F4B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4515" y="2245540"/>
            <a:ext cx="1203535" cy="1937895"/>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Image result for spiritual practices">
            <a:extLst>
              <a:ext uri="{FF2B5EF4-FFF2-40B4-BE49-F238E27FC236}">
                <a16:creationId xmlns:a16="http://schemas.microsoft.com/office/drawing/2014/main" id="{5BA2F58F-04A6-4AA0-98AB-A735804C14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26649" y="4919767"/>
            <a:ext cx="1095731" cy="1652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7539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CF482BB3-D537-BC50-ED8E-A997598ED1AB}"/>
              </a:ext>
            </a:extLst>
          </p:cNvPr>
          <p:cNvSpPr>
            <a:spLocks noGrp="1"/>
          </p:cNvSpPr>
          <p:nvPr>
            <p:ph type="title"/>
          </p:nvPr>
        </p:nvSpPr>
        <p:spPr/>
        <p:txBody>
          <a:bodyPr/>
          <a:lstStyle/>
          <a:p>
            <a:r>
              <a:rPr lang="en-US" altLang="en-US" b="1" dirty="0"/>
              <a:t>Spiritual Competencies</a:t>
            </a:r>
          </a:p>
        </p:txBody>
      </p:sp>
      <p:sp>
        <p:nvSpPr>
          <p:cNvPr id="31747" name="Content Placeholder 2">
            <a:extLst>
              <a:ext uri="{FF2B5EF4-FFF2-40B4-BE49-F238E27FC236}">
                <a16:creationId xmlns:a16="http://schemas.microsoft.com/office/drawing/2014/main" id="{1C5D21E8-437F-4A14-277E-3278096C36B6}"/>
              </a:ext>
            </a:extLst>
          </p:cNvPr>
          <p:cNvSpPr>
            <a:spLocks noGrp="1"/>
          </p:cNvSpPr>
          <p:nvPr>
            <p:ph idx="1"/>
          </p:nvPr>
        </p:nvSpPr>
        <p:spPr/>
        <p:txBody>
          <a:bodyPr/>
          <a:lstStyle/>
          <a:p>
            <a:r>
              <a:rPr lang="en-US" altLang="en-US" sz="2400" dirty="0"/>
              <a:t>Spiritual Assessment</a:t>
            </a:r>
          </a:p>
          <a:p>
            <a:r>
              <a:rPr lang="en-US" altLang="en-US" sz="2400" dirty="0"/>
              <a:t>Accessing Spiritual Resources</a:t>
            </a:r>
          </a:p>
          <a:p>
            <a:r>
              <a:rPr lang="en-US" altLang="en-US" sz="3600" dirty="0"/>
              <a:t>Addressing Spiritual Problems</a:t>
            </a:r>
          </a:p>
        </p:txBody>
      </p:sp>
    </p:spTree>
    <p:extLst>
      <p:ext uri="{BB962C8B-B14F-4D97-AF65-F5344CB8AC3E}">
        <p14:creationId xmlns:p14="http://schemas.microsoft.com/office/powerpoint/2010/main" val="25670203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a:extLst>
              <a:ext uri="{FF2B5EF4-FFF2-40B4-BE49-F238E27FC236}">
                <a16:creationId xmlns:a16="http://schemas.microsoft.com/office/drawing/2014/main" id="{9B945074-A294-8CE1-437D-1F9C1D483371}"/>
              </a:ext>
            </a:extLst>
          </p:cNvPr>
          <p:cNvSpPr>
            <a:spLocks noGrp="1" noChangeArrowheads="1"/>
          </p:cNvSpPr>
          <p:nvPr>
            <p:ph type="title"/>
          </p:nvPr>
        </p:nvSpPr>
        <p:spPr/>
        <p:txBody>
          <a:bodyPr/>
          <a:lstStyle/>
          <a:p>
            <a:r>
              <a:rPr lang="en-US" altLang="en-US" b="1"/>
              <a:t>The Story of George</a:t>
            </a:r>
          </a:p>
        </p:txBody>
      </p:sp>
      <p:pic>
        <p:nvPicPr>
          <p:cNvPr id="93187" name="Content Placeholder 3">
            <a:extLst>
              <a:ext uri="{FF2B5EF4-FFF2-40B4-BE49-F238E27FC236}">
                <a16:creationId xmlns:a16="http://schemas.microsoft.com/office/drawing/2014/main" id="{F3BF1626-19D6-2AC6-5665-A913498E4CB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38400" y="2667000"/>
            <a:ext cx="4524375" cy="3011488"/>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a:extLst>
              <a:ext uri="{FF2B5EF4-FFF2-40B4-BE49-F238E27FC236}">
                <a16:creationId xmlns:a16="http://schemas.microsoft.com/office/drawing/2014/main" id="{FEC8015D-3052-D75D-544C-383F29F364A8}"/>
              </a:ext>
            </a:extLst>
          </p:cNvPr>
          <p:cNvSpPr>
            <a:spLocks noGrp="1" noChangeArrowheads="1"/>
          </p:cNvSpPr>
          <p:nvPr>
            <p:ph type="title"/>
          </p:nvPr>
        </p:nvSpPr>
        <p:spPr/>
        <p:txBody>
          <a:bodyPr/>
          <a:lstStyle/>
          <a:p>
            <a:pPr eaLnBrk="1" hangingPunct="1"/>
            <a:br>
              <a:rPr lang="en-US" altLang="en-US"/>
            </a:br>
            <a:r>
              <a:rPr lang="en-US" altLang="en-US" b="1"/>
              <a:t>Practical Implications:</a:t>
            </a:r>
            <a:br>
              <a:rPr lang="en-US" altLang="en-US" b="1"/>
            </a:br>
            <a:r>
              <a:rPr lang="en-US" altLang="en-US" b="1"/>
              <a:t>What Not to Do</a:t>
            </a:r>
            <a:br>
              <a:rPr lang="en-US" altLang="en-US" b="1"/>
            </a:br>
            <a:endParaRPr lang="en-US" altLang="en-US" b="1"/>
          </a:p>
        </p:txBody>
      </p:sp>
      <p:sp>
        <p:nvSpPr>
          <p:cNvPr id="3" name="Content Placeholder 2">
            <a:extLst>
              <a:ext uri="{FF2B5EF4-FFF2-40B4-BE49-F238E27FC236}">
                <a16:creationId xmlns:a16="http://schemas.microsoft.com/office/drawing/2014/main" id="{CE86D110-C327-A05A-AECF-70512FF99D2E}"/>
              </a:ext>
            </a:extLst>
          </p:cNvPr>
          <p:cNvSpPr>
            <a:spLocks noGrp="1" noChangeArrowheads="1"/>
          </p:cNvSpPr>
          <p:nvPr>
            <p:ph idx="1"/>
          </p:nvPr>
        </p:nvSpPr>
        <p:spPr>
          <a:xfrm>
            <a:off x="123825" y="2514600"/>
            <a:ext cx="8896350" cy="4135438"/>
          </a:xfrm>
        </p:spPr>
        <p:txBody>
          <a:bodyPr/>
          <a:lstStyle/>
          <a:p>
            <a:pPr eaLnBrk="1" hangingPunct="1"/>
            <a:r>
              <a:rPr lang="en-US" altLang="en-US" dirty="0"/>
              <a:t>Don’t change the subject</a:t>
            </a:r>
          </a:p>
          <a:p>
            <a:pPr eaLnBrk="1" hangingPunct="1"/>
            <a:r>
              <a:rPr lang="en-US" altLang="en-US" dirty="0"/>
              <a:t>Don’t assume you understand</a:t>
            </a:r>
          </a:p>
          <a:p>
            <a:pPr eaLnBrk="1" hangingPunct="1"/>
            <a:r>
              <a:rPr lang="en-US" altLang="en-US" dirty="0"/>
              <a:t>Don’t judge</a:t>
            </a:r>
          </a:p>
          <a:p>
            <a:pPr eaLnBrk="1" hangingPunct="1"/>
            <a:r>
              <a:rPr lang="en-US" altLang="en-US" dirty="0"/>
              <a:t>Don’t offer easy answers or bromides</a:t>
            </a:r>
          </a:p>
          <a:p>
            <a:pPr eaLnBrk="1" hangingPunct="1"/>
            <a:r>
              <a:rPr lang="en-US" altLang="en-US" dirty="0"/>
              <a:t>Don’t slip into the role of theologian or clergy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EFBF6CCB-D78B-AA5A-B56A-40D29930F700}"/>
              </a:ext>
            </a:extLst>
          </p:cNvPr>
          <p:cNvSpPr>
            <a:spLocks noGrp="1" noChangeArrowheads="1"/>
          </p:cNvSpPr>
          <p:nvPr>
            <p:ph type="title"/>
          </p:nvPr>
        </p:nvSpPr>
        <p:spPr/>
        <p:txBody>
          <a:bodyPr/>
          <a:lstStyle/>
          <a:p>
            <a:pPr eaLnBrk="1" hangingPunct="1"/>
            <a:r>
              <a:rPr lang="en-US" altLang="en-US" b="1"/>
              <a:t>Practical Implications</a:t>
            </a:r>
          </a:p>
        </p:txBody>
      </p:sp>
      <p:sp>
        <p:nvSpPr>
          <p:cNvPr id="125955" name="Rectangle 3">
            <a:extLst>
              <a:ext uri="{FF2B5EF4-FFF2-40B4-BE49-F238E27FC236}">
                <a16:creationId xmlns:a16="http://schemas.microsoft.com/office/drawing/2014/main" id="{A1274E2E-85C5-4F6F-317C-562C5AD8A8F9}"/>
              </a:ext>
            </a:extLst>
          </p:cNvPr>
          <p:cNvSpPr>
            <a:spLocks noGrp="1" noChangeArrowheads="1"/>
          </p:cNvSpPr>
          <p:nvPr>
            <p:ph type="body" idx="1"/>
          </p:nvPr>
        </p:nvSpPr>
        <p:spPr>
          <a:xfrm>
            <a:off x="247650" y="2133600"/>
            <a:ext cx="8896350" cy="4135438"/>
          </a:xfrm>
        </p:spPr>
        <p:txBody>
          <a:bodyPr/>
          <a:lstStyle/>
          <a:p>
            <a:pPr eaLnBrk="1" hangingPunct="1">
              <a:defRPr/>
            </a:pPr>
            <a:r>
              <a:rPr lang="en-US" altLang="en-US" sz="3600" dirty="0"/>
              <a:t>Listen to and Normalize </a:t>
            </a:r>
          </a:p>
          <a:p>
            <a:pPr marL="0" indent="0" eaLnBrk="1" hangingPunct="1">
              <a:buFont typeface="Wingdings" panose="05000000000000000000" pitchFamily="2" charset="2"/>
              <a:buNone/>
              <a:defRPr/>
            </a:pPr>
            <a:r>
              <a:rPr lang="en-US" altLang="en-US" sz="3600" dirty="0"/>
              <a:t>   Spiritual Struggles</a:t>
            </a:r>
          </a:p>
        </p:txBody>
      </p:sp>
      <p:pic>
        <p:nvPicPr>
          <p:cNvPr id="114692" name="Picture 6">
            <a:extLst>
              <a:ext uri="{FF2B5EF4-FFF2-40B4-BE49-F238E27FC236}">
                <a16:creationId xmlns:a16="http://schemas.microsoft.com/office/drawing/2014/main" id="{7B05C6D7-D9F9-E0E5-79DE-53F5EF63FE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590800"/>
            <a:ext cx="1966913" cy="147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pic>
        <p:nvPicPr>
          <p:cNvPr id="2" name="Picture 4" descr="Behavioral Therapy | Depression Counseling &amp; Treatment">
            <a:extLst>
              <a:ext uri="{FF2B5EF4-FFF2-40B4-BE49-F238E27FC236}">
                <a16:creationId xmlns:a16="http://schemas.microsoft.com/office/drawing/2014/main" id="{E96C05D8-4FE9-12CC-7F3B-FC091B3F5E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343400"/>
            <a:ext cx="41243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6B2F10F9-925F-B0C8-AC79-2AEF5E286412}"/>
              </a:ext>
            </a:extLst>
          </p:cNvPr>
          <p:cNvSpPr>
            <a:spLocks noGrp="1" noChangeArrowheads="1"/>
          </p:cNvSpPr>
          <p:nvPr>
            <p:ph type="title"/>
          </p:nvPr>
        </p:nvSpPr>
        <p:spPr/>
        <p:txBody>
          <a:bodyPr/>
          <a:lstStyle/>
          <a:p>
            <a:pPr eaLnBrk="1" hangingPunct="1"/>
            <a:r>
              <a:rPr lang="en-US" altLang="en-US" b="1"/>
              <a:t>Practical Implications</a:t>
            </a:r>
          </a:p>
        </p:txBody>
      </p:sp>
      <p:sp>
        <p:nvSpPr>
          <p:cNvPr id="96259" name="Rectangle 3">
            <a:extLst>
              <a:ext uri="{FF2B5EF4-FFF2-40B4-BE49-F238E27FC236}">
                <a16:creationId xmlns:a16="http://schemas.microsoft.com/office/drawing/2014/main" id="{0D4BF7DF-6FD6-4D9E-7807-2196B04E60DA}"/>
              </a:ext>
            </a:extLst>
          </p:cNvPr>
          <p:cNvSpPr>
            <a:spLocks noGrp="1" noChangeArrowheads="1"/>
          </p:cNvSpPr>
          <p:nvPr>
            <p:ph type="body" idx="1"/>
          </p:nvPr>
        </p:nvSpPr>
        <p:spPr>
          <a:xfrm>
            <a:off x="0" y="2438400"/>
            <a:ext cx="8896350" cy="4135438"/>
          </a:xfrm>
        </p:spPr>
        <p:txBody>
          <a:bodyPr/>
          <a:lstStyle/>
          <a:p>
            <a:pPr lvl="1" eaLnBrk="1" hangingPunct="1">
              <a:lnSpc>
                <a:spcPct val="90000"/>
              </a:lnSpc>
            </a:pPr>
            <a:r>
              <a:rPr lang="en-US" altLang="en-US" sz="2400" dirty="0"/>
              <a:t>Listen to and Normalize Spiritual Struggles</a:t>
            </a:r>
          </a:p>
          <a:p>
            <a:pPr lvl="1" eaLnBrk="1" hangingPunct="1">
              <a:lnSpc>
                <a:spcPct val="90000"/>
              </a:lnSpc>
            </a:pPr>
            <a:r>
              <a:rPr lang="en-US" altLang="en-US" sz="3600" dirty="0"/>
              <a:t>Encourage Acceptance rather than Avoidance</a:t>
            </a:r>
          </a:p>
          <a:p>
            <a:pPr lvl="1" eaLnBrk="1" hangingPunct="1">
              <a:lnSpc>
                <a:spcPct val="90000"/>
              </a:lnSpc>
            </a:pPr>
            <a:endParaRPr lang="en-US" altLang="en-US" dirty="0"/>
          </a:p>
        </p:txBody>
      </p:sp>
      <p:pic>
        <p:nvPicPr>
          <p:cNvPr id="96260" name="Picture 2" descr="How To Accept Yourself Fully: A Guide To Self-Acceptance | Blog">
            <a:extLst>
              <a:ext uri="{FF2B5EF4-FFF2-40B4-BE49-F238E27FC236}">
                <a16:creationId xmlns:a16="http://schemas.microsoft.com/office/drawing/2014/main" id="{67362FEF-F8A5-C797-73C2-1BB671FDC1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962400"/>
            <a:ext cx="4476750"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a:extLst>
              <a:ext uri="{FF2B5EF4-FFF2-40B4-BE49-F238E27FC236}">
                <a16:creationId xmlns:a16="http://schemas.microsoft.com/office/drawing/2014/main" id="{31B465B5-D2FA-D073-BA25-3339F089C1E2}"/>
              </a:ext>
            </a:extLst>
          </p:cNvPr>
          <p:cNvSpPr>
            <a:spLocks noGrp="1" noChangeArrowheads="1"/>
          </p:cNvSpPr>
          <p:nvPr>
            <p:ph type="title"/>
          </p:nvPr>
        </p:nvSpPr>
        <p:spPr/>
        <p:txBody>
          <a:bodyPr/>
          <a:lstStyle/>
          <a:p>
            <a:r>
              <a:rPr lang="en-US" altLang="en-US" b="1"/>
              <a:t>R. D. Laing </a:t>
            </a:r>
            <a:r>
              <a:rPr lang="en-US" altLang="en-US"/>
              <a:t>(1964) </a:t>
            </a:r>
          </a:p>
        </p:txBody>
      </p:sp>
      <p:sp>
        <p:nvSpPr>
          <p:cNvPr id="98307" name="Content Placeholder 2">
            <a:extLst>
              <a:ext uri="{FF2B5EF4-FFF2-40B4-BE49-F238E27FC236}">
                <a16:creationId xmlns:a16="http://schemas.microsoft.com/office/drawing/2014/main" id="{3A96A818-A1D7-31F3-0022-30A83BEDB844}"/>
              </a:ext>
            </a:extLst>
          </p:cNvPr>
          <p:cNvSpPr>
            <a:spLocks noGrp="1" noChangeArrowheads="1"/>
          </p:cNvSpPr>
          <p:nvPr>
            <p:ph idx="1"/>
          </p:nvPr>
        </p:nvSpPr>
        <p:spPr>
          <a:xfrm>
            <a:off x="31750" y="2895600"/>
            <a:ext cx="8896350" cy="4135438"/>
          </a:xfrm>
        </p:spPr>
        <p:txBody>
          <a:bodyPr/>
          <a:lstStyle/>
          <a:p>
            <a:pPr marL="0" indent="0">
              <a:buFont typeface="Wingdings" panose="05000000000000000000" pitchFamily="2" charset="2"/>
              <a:buNone/>
            </a:pPr>
            <a:r>
              <a:rPr lang="en-US" altLang="en-US"/>
              <a:t>“There is a great deal of pain in life and perhaps the only pain in life that can be avoided is the pain that comes from trying to avoid pain.” </a:t>
            </a:r>
          </a:p>
        </p:txBody>
      </p:sp>
      <p:pic>
        <p:nvPicPr>
          <p:cNvPr id="98308" name="Picture 4" descr="Sparks of Light : Faith, Hope and R.D. Laing">
            <a:extLst>
              <a:ext uri="{FF2B5EF4-FFF2-40B4-BE49-F238E27FC236}">
                <a16:creationId xmlns:a16="http://schemas.microsoft.com/office/drawing/2014/main" id="{63132CE2-81F7-DE51-E896-073A787F17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4114800"/>
            <a:ext cx="1800225"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AF57F99F-0E79-E5D0-CD94-3135098B226A}"/>
              </a:ext>
            </a:extLst>
          </p:cNvPr>
          <p:cNvSpPr>
            <a:spLocks noGrp="1" noChangeArrowheads="1"/>
          </p:cNvSpPr>
          <p:nvPr>
            <p:ph type="title"/>
          </p:nvPr>
        </p:nvSpPr>
        <p:spPr/>
        <p:txBody>
          <a:bodyPr/>
          <a:lstStyle/>
          <a:p>
            <a:pPr eaLnBrk="1" hangingPunct="1"/>
            <a:r>
              <a:rPr lang="en-US" altLang="en-US" b="1"/>
              <a:t>Practical Implications</a:t>
            </a:r>
          </a:p>
        </p:txBody>
      </p:sp>
      <p:sp>
        <p:nvSpPr>
          <p:cNvPr id="116739" name="Rectangle 3">
            <a:extLst>
              <a:ext uri="{FF2B5EF4-FFF2-40B4-BE49-F238E27FC236}">
                <a16:creationId xmlns:a16="http://schemas.microsoft.com/office/drawing/2014/main" id="{B2604D27-7C71-7A8F-F2DC-2B9D4DF369C5}"/>
              </a:ext>
            </a:extLst>
          </p:cNvPr>
          <p:cNvSpPr>
            <a:spLocks noGrp="1" noChangeArrowheads="1"/>
          </p:cNvSpPr>
          <p:nvPr>
            <p:ph type="body" idx="1"/>
          </p:nvPr>
        </p:nvSpPr>
        <p:spPr>
          <a:xfrm>
            <a:off x="247650" y="2133600"/>
            <a:ext cx="8896350" cy="4135438"/>
          </a:xfrm>
        </p:spPr>
        <p:txBody>
          <a:bodyPr/>
          <a:lstStyle/>
          <a:p>
            <a:pPr eaLnBrk="1" hangingPunct="1"/>
            <a:r>
              <a:rPr lang="en-US" altLang="en-US" sz="2000" dirty="0"/>
              <a:t>Listen to and Normalize Spiritual Struggles</a:t>
            </a:r>
          </a:p>
          <a:p>
            <a:pPr eaLnBrk="1" hangingPunct="1"/>
            <a:r>
              <a:rPr lang="en-US" altLang="en-US" sz="2000" dirty="0"/>
              <a:t>Encourage Acceptance rather than Avoidance</a:t>
            </a:r>
          </a:p>
          <a:p>
            <a:pPr eaLnBrk="1" hangingPunct="1"/>
            <a:r>
              <a:rPr lang="en-US" altLang="en-US" sz="3600" dirty="0"/>
              <a:t>Foster Hope and Wholeness</a:t>
            </a:r>
          </a:p>
        </p:txBody>
      </p:sp>
      <p:pic>
        <p:nvPicPr>
          <p:cNvPr id="116740" name="Picture 5" descr="hope and your mental health ...">
            <a:extLst>
              <a:ext uri="{FF2B5EF4-FFF2-40B4-BE49-F238E27FC236}">
                <a16:creationId xmlns:a16="http://schemas.microsoft.com/office/drawing/2014/main" id="{CA27C16B-6736-53F6-1D2B-F580939078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276600"/>
            <a:ext cx="2667000"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a:extLst>
              <a:ext uri="{FF2B5EF4-FFF2-40B4-BE49-F238E27FC236}">
                <a16:creationId xmlns:a16="http://schemas.microsoft.com/office/drawing/2014/main" id="{3A7B2EFC-4376-04E2-3D61-6D6BAA88F646}"/>
              </a:ext>
            </a:extLst>
          </p:cNvPr>
          <p:cNvSpPr>
            <a:spLocks noGrp="1" noChangeArrowheads="1"/>
          </p:cNvSpPr>
          <p:nvPr>
            <p:ph type="title"/>
          </p:nvPr>
        </p:nvSpPr>
        <p:spPr>
          <a:xfrm>
            <a:off x="274638" y="1344613"/>
            <a:ext cx="8885237" cy="1155700"/>
          </a:xfrm>
        </p:spPr>
        <p:txBody>
          <a:bodyPr/>
          <a:lstStyle/>
          <a:p>
            <a:r>
              <a:rPr lang="en-US" altLang="en-US" sz="3600" b="1"/>
              <a:t>Kintsugi:</a:t>
            </a:r>
            <a:br>
              <a:rPr lang="en-US" altLang="en-US" sz="3600" b="1"/>
            </a:br>
            <a:r>
              <a:rPr lang="en-US" altLang="en-US" sz="3600" b="1"/>
              <a:t>Fostering Greater Wholeness and Hope </a:t>
            </a:r>
            <a:br>
              <a:rPr lang="en-US" altLang="en-US" sz="3600" b="1"/>
            </a:br>
            <a:r>
              <a:rPr lang="en-US" altLang="en-US" sz="3600" b="1"/>
              <a:t>through Struggle</a:t>
            </a:r>
            <a:br>
              <a:rPr lang="en-US" altLang="en-US" sz="4000" b="1"/>
            </a:br>
            <a:endParaRPr lang="en-US" altLang="en-US" sz="4000" b="1"/>
          </a:p>
        </p:txBody>
      </p:sp>
      <p:pic>
        <p:nvPicPr>
          <p:cNvPr id="118787" name="Content Placeholder 4">
            <a:extLst>
              <a:ext uri="{FF2B5EF4-FFF2-40B4-BE49-F238E27FC236}">
                <a16:creationId xmlns:a16="http://schemas.microsoft.com/office/drawing/2014/main" id="{6349AC56-7C78-702A-41C2-983A8916C8D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876925" y="2971800"/>
            <a:ext cx="2809875" cy="1668463"/>
          </a:xfrm>
        </p:spPr>
      </p:pic>
      <p:pic>
        <p:nvPicPr>
          <p:cNvPr id="118788" name="Picture 3">
            <a:extLst>
              <a:ext uri="{FF2B5EF4-FFF2-40B4-BE49-F238E27FC236}">
                <a16:creationId xmlns:a16="http://schemas.microsoft.com/office/drawing/2014/main" id="{83AB34E2-E83C-C272-9AC8-63FC58E1F81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3388" y="2611438"/>
            <a:ext cx="2390775"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9A879140-DD09-3DBE-B75D-2BD379A2FE32}"/>
              </a:ext>
            </a:extLst>
          </p:cNvPr>
          <p:cNvSpPr>
            <a:spLocks noGrp="1" noChangeArrowheads="1"/>
          </p:cNvSpPr>
          <p:nvPr>
            <p:ph type="title"/>
          </p:nvPr>
        </p:nvSpPr>
        <p:spPr/>
        <p:txBody>
          <a:bodyPr/>
          <a:lstStyle/>
          <a:p>
            <a:pPr eaLnBrk="1" hangingPunct="1"/>
            <a:r>
              <a:rPr lang="en-US" altLang="en-US" b="1"/>
              <a:t>Practical Implications</a:t>
            </a:r>
          </a:p>
        </p:txBody>
      </p:sp>
      <p:sp>
        <p:nvSpPr>
          <p:cNvPr id="119811" name="Rectangle 3">
            <a:extLst>
              <a:ext uri="{FF2B5EF4-FFF2-40B4-BE49-F238E27FC236}">
                <a16:creationId xmlns:a16="http://schemas.microsoft.com/office/drawing/2014/main" id="{33CEE42F-27DD-86AA-8B09-05B4F0A306E7}"/>
              </a:ext>
            </a:extLst>
          </p:cNvPr>
          <p:cNvSpPr>
            <a:spLocks noGrp="1" noChangeArrowheads="1"/>
          </p:cNvSpPr>
          <p:nvPr>
            <p:ph type="body" idx="1"/>
          </p:nvPr>
        </p:nvSpPr>
        <p:spPr>
          <a:xfrm>
            <a:off x="247650" y="2133600"/>
            <a:ext cx="8896350" cy="4135438"/>
          </a:xfrm>
        </p:spPr>
        <p:txBody>
          <a:bodyPr/>
          <a:lstStyle/>
          <a:p>
            <a:pPr eaLnBrk="1" hangingPunct="1"/>
            <a:r>
              <a:rPr lang="en-US" altLang="en-US" sz="2000" dirty="0"/>
              <a:t>Listen to and Normalize Spiritual Struggles</a:t>
            </a:r>
          </a:p>
          <a:p>
            <a:pPr eaLnBrk="1" hangingPunct="1"/>
            <a:r>
              <a:rPr lang="en-US" altLang="en-US" sz="2000" dirty="0"/>
              <a:t>Encourage Acceptance rather than Avoidance</a:t>
            </a:r>
          </a:p>
          <a:p>
            <a:pPr eaLnBrk="1" hangingPunct="1"/>
            <a:r>
              <a:rPr lang="en-US" altLang="en-US" sz="2000" dirty="0"/>
              <a:t>Foster Hope and Wholeness</a:t>
            </a:r>
          </a:p>
          <a:p>
            <a:pPr eaLnBrk="1" hangingPunct="1"/>
            <a:r>
              <a:rPr lang="en-US" altLang="en-US" sz="3600" dirty="0"/>
              <a:t>Broaden and Deepen Spiritual Resources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7FCA9CB9-BBF9-AEB4-9557-6D03FCCFC043}"/>
              </a:ext>
            </a:extLst>
          </p:cNvPr>
          <p:cNvSpPr>
            <a:spLocks noGrp="1" noChangeArrowheads="1"/>
          </p:cNvSpPr>
          <p:nvPr>
            <p:ph type="title"/>
          </p:nvPr>
        </p:nvSpPr>
        <p:spPr/>
        <p:txBody>
          <a:bodyPr/>
          <a:lstStyle/>
          <a:p>
            <a:r>
              <a:rPr lang="en-US" altLang="en-US" b="1"/>
              <a:t>Story of Alice</a:t>
            </a:r>
          </a:p>
        </p:txBody>
      </p:sp>
      <p:pic>
        <p:nvPicPr>
          <p:cNvPr id="41987" name="Picture 2">
            <a:extLst>
              <a:ext uri="{FF2B5EF4-FFF2-40B4-BE49-F238E27FC236}">
                <a16:creationId xmlns:a16="http://schemas.microsoft.com/office/drawing/2014/main" id="{FF887717-2509-A8D2-9E74-F1639D868D4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971800" y="2405063"/>
            <a:ext cx="3687763" cy="2444750"/>
          </a:xfrm>
          <a:extLs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03F80-2153-771D-F67E-D2DE6E3A53CC}"/>
              </a:ext>
            </a:extLst>
          </p:cNvPr>
          <p:cNvSpPr>
            <a:spLocks noGrp="1"/>
          </p:cNvSpPr>
          <p:nvPr>
            <p:ph type="title"/>
          </p:nvPr>
        </p:nvSpPr>
        <p:spPr/>
        <p:txBody>
          <a:bodyPr/>
          <a:lstStyle/>
          <a:p>
            <a:r>
              <a:rPr lang="en-US" b="1" dirty="0"/>
              <a:t>Picture God as a Waterfall</a:t>
            </a:r>
          </a:p>
        </p:txBody>
      </p:sp>
      <p:sp>
        <p:nvSpPr>
          <p:cNvPr id="3" name="Content Placeholder 2">
            <a:extLst>
              <a:ext uri="{FF2B5EF4-FFF2-40B4-BE49-F238E27FC236}">
                <a16:creationId xmlns:a16="http://schemas.microsoft.com/office/drawing/2014/main" id="{AA6E927D-B8EA-7D4C-CAC3-86902B391137}"/>
              </a:ext>
            </a:extLst>
          </p:cNvPr>
          <p:cNvSpPr>
            <a:spLocks noGrp="1"/>
          </p:cNvSpPr>
          <p:nvPr>
            <p:ph idx="1"/>
          </p:nvPr>
        </p:nvSpPr>
        <p:spPr/>
        <p:txBody>
          <a:bodyPr/>
          <a:lstStyle/>
          <a:p>
            <a:pPr marL="0" indent="0">
              <a:buNone/>
            </a:pPr>
            <a:r>
              <a:rPr lang="en-US" sz="2800" dirty="0">
                <a:effectLst/>
                <a:latin typeface="Calibri" panose="020F0502020204030204" pitchFamily="34" charset="0"/>
                <a:ea typeface="Calibri" panose="020F0502020204030204" pitchFamily="34" charset="0"/>
                <a:cs typeface="Calibri" panose="020F0502020204030204" pitchFamily="34" charset="0"/>
              </a:rPr>
              <a:t>“Picture God as a waterfall within you. . . pouring down cool, refreshing water. . . the waters of love, healing, restoration throughout your body. . . a cool, refreshing waterfall washing down over your head, your face, your shoulders, your neck, out through your arms, down your legs, out through your toes, refreshing bringing life, quenching thirst. . . renewing, refreshing, restoring” (Murray-Swank, 2003, p. 232).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7650703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9DE6F719-7F96-81AD-3412-B86A8E0A3544}"/>
              </a:ext>
            </a:extLst>
          </p:cNvPr>
          <p:cNvSpPr>
            <a:spLocks noGrp="1" noChangeArrowheads="1"/>
          </p:cNvSpPr>
          <p:nvPr>
            <p:ph type="title"/>
          </p:nvPr>
        </p:nvSpPr>
        <p:spPr/>
        <p:txBody>
          <a:bodyPr/>
          <a:lstStyle/>
          <a:p>
            <a:pPr eaLnBrk="1" hangingPunct="1"/>
            <a:r>
              <a:rPr lang="en-US" altLang="en-US" sz="4000" b="1"/>
              <a:t>Practical Implications</a:t>
            </a:r>
          </a:p>
        </p:txBody>
      </p:sp>
      <p:sp>
        <p:nvSpPr>
          <p:cNvPr id="133123" name="Rectangle 3">
            <a:extLst>
              <a:ext uri="{FF2B5EF4-FFF2-40B4-BE49-F238E27FC236}">
                <a16:creationId xmlns:a16="http://schemas.microsoft.com/office/drawing/2014/main" id="{E3351FBE-D373-F03B-7232-19CE7D774612}"/>
              </a:ext>
            </a:extLst>
          </p:cNvPr>
          <p:cNvSpPr>
            <a:spLocks noGrp="1" noChangeArrowheads="1"/>
          </p:cNvSpPr>
          <p:nvPr>
            <p:ph type="body" idx="1"/>
          </p:nvPr>
        </p:nvSpPr>
        <p:spPr>
          <a:xfrm>
            <a:off x="-6350" y="1833563"/>
            <a:ext cx="8896350" cy="4135437"/>
          </a:xfrm>
        </p:spPr>
        <p:txBody>
          <a:bodyPr/>
          <a:lstStyle/>
          <a:p>
            <a:pPr eaLnBrk="1" hangingPunct="1">
              <a:defRPr/>
            </a:pPr>
            <a:r>
              <a:rPr lang="en-US" altLang="en-US" sz="2000" dirty="0"/>
              <a:t>Listen to and Normalize Spiritual Struggles</a:t>
            </a:r>
          </a:p>
          <a:p>
            <a:pPr eaLnBrk="1" hangingPunct="1">
              <a:defRPr/>
            </a:pPr>
            <a:r>
              <a:rPr lang="en-US" altLang="en-US" sz="2000" dirty="0"/>
              <a:t>Encourage Acceptance rather than Avoidance</a:t>
            </a:r>
          </a:p>
          <a:p>
            <a:pPr eaLnBrk="1" hangingPunct="1">
              <a:defRPr/>
            </a:pPr>
            <a:r>
              <a:rPr lang="en-US" altLang="en-US" sz="2000" dirty="0"/>
              <a:t>Foster Hope and Wholeness</a:t>
            </a:r>
          </a:p>
          <a:p>
            <a:pPr eaLnBrk="1" hangingPunct="1">
              <a:defRPr/>
            </a:pPr>
            <a:r>
              <a:rPr lang="en-US" altLang="en-US" sz="2000" dirty="0"/>
              <a:t>Broaden and Deepen Spiritual Resources</a:t>
            </a:r>
          </a:p>
          <a:p>
            <a:pPr eaLnBrk="1" hangingPunct="1">
              <a:defRPr/>
            </a:pPr>
            <a:r>
              <a:rPr lang="en-US" altLang="en-US" sz="3600" dirty="0"/>
              <a:t>Collaborate with </a:t>
            </a:r>
          </a:p>
          <a:p>
            <a:pPr marL="0" indent="0" eaLnBrk="1" hangingPunct="1">
              <a:buFont typeface="Wingdings" panose="05000000000000000000" pitchFamily="2" charset="2"/>
              <a:buNone/>
              <a:defRPr/>
            </a:pPr>
            <a:r>
              <a:rPr lang="en-US" altLang="en-US" sz="3600" dirty="0"/>
              <a:t>   Other Disciplines</a:t>
            </a:r>
          </a:p>
        </p:txBody>
      </p:sp>
      <p:pic>
        <p:nvPicPr>
          <p:cNvPr id="121860" name="Picture 5" descr="Image result for hospital chaplaincy">
            <a:extLst>
              <a:ext uri="{FF2B5EF4-FFF2-40B4-BE49-F238E27FC236}">
                <a16:creationId xmlns:a16="http://schemas.microsoft.com/office/drawing/2014/main" id="{F8601762-D548-E5B3-0A9D-5C245B2E90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3546475"/>
            <a:ext cx="2341563"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1" name="Picture 7" descr="Image result for hospital chaplaincy">
            <a:extLst>
              <a:ext uri="{FF2B5EF4-FFF2-40B4-BE49-F238E27FC236}">
                <a16:creationId xmlns:a16="http://schemas.microsoft.com/office/drawing/2014/main" id="{C1D89887-D07F-8971-9C2E-3C4F0EBA37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8275" y="3900488"/>
            <a:ext cx="2157413"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F9C58D9A-5FFF-3F02-E8B7-492AF010140D}"/>
              </a:ext>
            </a:extLst>
          </p:cNvPr>
          <p:cNvSpPr>
            <a:spLocks noGrp="1" noChangeArrowheads="1"/>
          </p:cNvSpPr>
          <p:nvPr>
            <p:ph type="title"/>
          </p:nvPr>
        </p:nvSpPr>
        <p:spPr/>
        <p:txBody>
          <a:bodyPr/>
          <a:lstStyle/>
          <a:p>
            <a:r>
              <a:rPr lang="en-US" altLang="en-US" b="1"/>
              <a:t>Can We Do It?</a:t>
            </a:r>
          </a:p>
        </p:txBody>
      </p:sp>
      <p:pic>
        <p:nvPicPr>
          <p:cNvPr id="16387" name="Picture 2" descr="3,267 Lots Of Question Marks Stock Photos, Pictures &amp; Royalty-Free Images -  iStock">
            <a:extLst>
              <a:ext uri="{FF2B5EF4-FFF2-40B4-BE49-F238E27FC236}">
                <a16:creationId xmlns:a16="http://schemas.microsoft.com/office/drawing/2014/main" id="{39E956AD-E109-F950-54B3-62A075E8ACB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62200" y="2743200"/>
            <a:ext cx="4597400" cy="3059113"/>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E045885-8BDE-3A9A-FEC8-A86CD80E6773}"/>
              </a:ext>
            </a:extLst>
          </p:cNvPr>
          <p:cNvSpPr>
            <a:spLocks noGrp="1"/>
          </p:cNvSpPr>
          <p:nvPr>
            <p:ph type="title"/>
          </p:nvPr>
        </p:nvSpPr>
        <p:spPr/>
        <p:txBody>
          <a:bodyPr>
            <a:noAutofit/>
          </a:bodyPr>
          <a:lstStyle/>
          <a:p>
            <a:pPr algn="ctr"/>
            <a:r>
              <a:rPr lang="en-US" b="1" dirty="0"/>
              <a:t>Online SCT-MH Course: Mental Health Care Providers</a:t>
            </a:r>
          </a:p>
        </p:txBody>
      </p:sp>
      <p:sp>
        <p:nvSpPr>
          <p:cNvPr id="4" name="Content Placeholder 3">
            <a:extLst>
              <a:ext uri="{FF2B5EF4-FFF2-40B4-BE49-F238E27FC236}">
                <a16:creationId xmlns:a16="http://schemas.microsoft.com/office/drawing/2014/main" id="{B6EE7D05-36AD-280C-BADD-DD194F094C0B}"/>
              </a:ext>
            </a:extLst>
          </p:cNvPr>
          <p:cNvSpPr>
            <a:spLocks noGrp="1"/>
          </p:cNvSpPr>
          <p:nvPr>
            <p:ph sz="half" idx="1"/>
          </p:nvPr>
        </p:nvSpPr>
        <p:spPr>
          <a:xfrm>
            <a:off x="536538" y="2618863"/>
            <a:ext cx="3978313" cy="2883311"/>
          </a:xfrm>
          <a:ln>
            <a:noFill/>
          </a:ln>
        </p:spPr>
        <p:txBody>
          <a:bodyPr>
            <a:normAutofit fontScale="32500" lnSpcReduction="20000"/>
          </a:bodyPr>
          <a:lstStyle/>
          <a:p>
            <a:pPr>
              <a:spcBef>
                <a:spcPts val="0"/>
              </a:spcBef>
            </a:pPr>
            <a:r>
              <a:rPr lang="en-US" sz="7200" dirty="0">
                <a:latin typeface="+mj-lt"/>
              </a:rPr>
              <a:t>Multidisciplinary</a:t>
            </a:r>
          </a:p>
          <a:p>
            <a:pPr>
              <a:spcBef>
                <a:spcPts val="0"/>
              </a:spcBef>
            </a:pPr>
            <a:r>
              <a:rPr lang="en-US" sz="7200" dirty="0">
                <a:latin typeface="+mj-lt"/>
              </a:rPr>
              <a:t>Basic competency</a:t>
            </a:r>
          </a:p>
          <a:p>
            <a:pPr>
              <a:spcBef>
                <a:spcPts val="0"/>
              </a:spcBef>
            </a:pPr>
            <a:r>
              <a:rPr lang="en-US" sz="7200" dirty="0">
                <a:latin typeface="+mj-lt"/>
              </a:rPr>
              <a:t>Empirically-based content</a:t>
            </a:r>
          </a:p>
          <a:p>
            <a:pPr>
              <a:spcBef>
                <a:spcPts val="0"/>
              </a:spcBef>
            </a:pPr>
            <a:r>
              <a:rPr lang="en-US" sz="7200" dirty="0">
                <a:latin typeface="+mj-lt"/>
              </a:rPr>
              <a:t>Adult-learning instructional methods</a:t>
            </a:r>
          </a:p>
          <a:p>
            <a:pPr>
              <a:spcBef>
                <a:spcPts val="0"/>
              </a:spcBef>
            </a:pPr>
            <a:r>
              <a:rPr lang="en-US" sz="7200" dirty="0">
                <a:latin typeface="+mj-lt"/>
              </a:rPr>
              <a:t>Online format</a:t>
            </a:r>
          </a:p>
          <a:p>
            <a:pPr>
              <a:spcBef>
                <a:spcPts val="0"/>
              </a:spcBef>
            </a:pPr>
            <a:r>
              <a:rPr lang="en-US" sz="7200" dirty="0">
                <a:latin typeface="+mj-lt"/>
              </a:rPr>
              <a:t>8 modules (8-10 hours)</a:t>
            </a:r>
          </a:p>
          <a:p>
            <a:pPr>
              <a:spcBef>
                <a:spcPts val="0"/>
              </a:spcBef>
            </a:pPr>
            <a:endParaRPr lang="en-US" sz="7200" dirty="0">
              <a:latin typeface="+mj-lt"/>
            </a:endParaRPr>
          </a:p>
          <a:p>
            <a:pPr>
              <a:spcBef>
                <a:spcPts val="0"/>
              </a:spcBef>
            </a:pPr>
            <a:endParaRPr lang="en-US" altLang="en-US" sz="2100" dirty="0">
              <a:latin typeface="+mj-lt"/>
            </a:endParaRPr>
          </a:p>
          <a:p>
            <a:pPr>
              <a:spcBef>
                <a:spcPts val="0"/>
              </a:spcBef>
            </a:pPr>
            <a:endParaRPr lang="en-US" altLang="en-US" sz="2100" dirty="0">
              <a:latin typeface="+mj-lt"/>
            </a:endParaRPr>
          </a:p>
          <a:p>
            <a:pPr>
              <a:spcBef>
                <a:spcPts val="0"/>
              </a:spcBef>
            </a:pPr>
            <a:endParaRPr lang="en-US" sz="2100" dirty="0">
              <a:latin typeface="+mj-lt"/>
            </a:endParaRPr>
          </a:p>
        </p:txBody>
      </p:sp>
      <p:pic>
        <p:nvPicPr>
          <p:cNvPr id="5" name="Picture 4" descr="Logo&#10;&#10;Description automatically generated">
            <a:extLst>
              <a:ext uri="{FF2B5EF4-FFF2-40B4-BE49-F238E27FC236}">
                <a16:creationId xmlns:a16="http://schemas.microsoft.com/office/drawing/2014/main" id="{61EEA8CE-149A-4BE8-9733-639CF15B490E}"/>
              </a:ext>
            </a:extLst>
          </p:cNvPr>
          <p:cNvPicPr>
            <a:picLocks noChangeAspect="1"/>
          </p:cNvPicPr>
          <p:nvPr/>
        </p:nvPicPr>
        <p:blipFill rotWithShape="1">
          <a:blip r:embed="rId3">
            <a:extLst>
              <a:ext uri="{28A0092B-C50C-407E-A947-70E740481C1C}">
                <a14:useLocalDpi xmlns:a14="http://schemas.microsoft.com/office/drawing/2010/main" val="0"/>
              </a:ext>
            </a:extLst>
          </a:blip>
          <a:srcRect l="28549" t="28249" r="28892" b="29159"/>
          <a:stretch/>
        </p:blipFill>
        <p:spPr>
          <a:xfrm>
            <a:off x="4104767" y="4977928"/>
            <a:ext cx="934466" cy="935180"/>
          </a:xfrm>
          <a:prstGeom prst="rect">
            <a:avLst/>
          </a:prstGeom>
        </p:spPr>
      </p:pic>
      <p:sp>
        <p:nvSpPr>
          <p:cNvPr id="10" name="Content Placeholder 3">
            <a:extLst>
              <a:ext uri="{FF2B5EF4-FFF2-40B4-BE49-F238E27FC236}">
                <a16:creationId xmlns:a16="http://schemas.microsoft.com/office/drawing/2014/main" id="{6EC3C1AC-DDA1-2B8F-2CC1-318B024A93D5}"/>
              </a:ext>
            </a:extLst>
          </p:cNvPr>
          <p:cNvSpPr txBox="1">
            <a:spLocks/>
          </p:cNvSpPr>
          <p:nvPr/>
        </p:nvSpPr>
        <p:spPr>
          <a:xfrm>
            <a:off x="4630210" y="2689067"/>
            <a:ext cx="3978313" cy="2743200"/>
          </a:xfrm>
          <a:prstGeom prst="rect">
            <a:avLst/>
          </a:prstGeom>
          <a:ln>
            <a:noFill/>
          </a:ln>
        </p:spPr>
        <p:txBody>
          <a:bodyPr vert="horz" lIns="68580" tIns="34290" rIns="68580" bIns="3429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1800" b="0" dirty="0">
                <a:solidFill>
                  <a:schemeClr val="tx1">
                    <a:lumMod val="85000"/>
                    <a:lumOff val="15000"/>
                  </a:schemeClr>
                </a:solidFill>
                <a:latin typeface="+mj-lt"/>
              </a:rPr>
              <a:t>Evaluated changes in attitudes, knowledge, and skills before and after the SCT-MH program with 169 MH providers </a:t>
            </a:r>
            <a:r>
              <a:rPr lang="en-US" sz="1800" b="0" dirty="0">
                <a:latin typeface="+mj-lt"/>
              </a:rPr>
              <a:t>(Pearce et al., 2019; 2020)</a:t>
            </a:r>
            <a:endParaRPr lang="en-US" altLang="en-US" sz="1800" dirty="0">
              <a:latin typeface="+mj-lt"/>
            </a:endParaRPr>
          </a:p>
          <a:p>
            <a:endParaRPr lang="en-US" sz="2100" dirty="0"/>
          </a:p>
        </p:txBody>
      </p:sp>
      <p:pic>
        <p:nvPicPr>
          <p:cNvPr id="12" name="Picture 11">
            <a:extLst>
              <a:ext uri="{FF2B5EF4-FFF2-40B4-BE49-F238E27FC236}">
                <a16:creationId xmlns:a16="http://schemas.microsoft.com/office/drawing/2014/main" id="{43D01DF3-2C2C-531B-198D-D13AAFDFE846}"/>
              </a:ext>
            </a:extLst>
          </p:cNvPr>
          <p:cNvPicPr>
            <a:picLocks noChangeAspect="1"/>
          </p:cNvPicPr>
          <p:nvPr/>
        </p:nvPicPr>
        <p:blipFill>
          <a:blip r:embed="rId4"/>
          <a:stretch>
            <a:fillRect/>
          </a:stretch>
        </p:blipFill>
        <p:spPr>
          <a:xfrm>
            <a:off x="5997469" y="4060518"/>
            <a:ext cx="1885639" cy="1234440"/>
          </a:xfrm>
          <a:prstGeom prst="rect">
            <a:avLst/>
          </a:prstGeom>
          <a:ln>
            <a:solidFill>
              <a:schemeClr val="tx1"/>
            </a:solidFill>
          </a:ln>
        </p:spPr>
      </p:pic>
    </p:spTree>
    <p:extLst>
      <p:ext uri="{BB962C8B-B14F-4D97-AF65-F5344CB8AC3E}">
        <p14:creationId xmlns:p14="http://schemas.microsoft.com/office/powerpoint/2010/main" val="18079635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6EC6176-561D-3017-E00A-DFB9C7BAB253}"/>
              </a:ext>
            </a:extLst>
          </p:cNvPr>
          <p:cNvGraphicFramePr>
            <a:graphicFrameLocks noGrp="1"/>
          </p:cNvGraphicFramePr>
          <p:nvPr/>
        </p:nvGraphicFramePr>
        <p:xfrm>
          <a:off x="2514600" y="1905000"/>
          <a:ext cx="4933949" cy="2363789"/>
        </p:xfrm>
        <a:graphic>
          <a:graphicData uri="http://schemas.openxmlformats.org/drawingml/2006/table">
            <a:tbl>
              <a:tblPr firstRow="1" bandRow="1">
                <a:tableStyleId>{69012ECD-51FC-41F1-AA8D-1B2483CD663E}</a:tableStyleId>
              </a:tblPr>
              <a:tblGrid>
                <a:gridCol w="1214125">
                  <a:extLst>
                    <a:ext uri="{9D8B030D-6E8A-4147-A177-3AD203B41FA5}">
                      <a16:colId xmlns:a16="http://schemas.microsoft.com/office/drawing/2014/main" val="20000"/>
                    </a:ext>
                  </a:extLst>
                </a:gridCol>
                <a:gridCol w="850766">
                  <a:extLst>
                    <a:ext uri="{9D8B030D-6E8A-4147-A177-3AD203B41FA5}">
                      <a16:colId xmlns:a16="http://schemas.microsoft.com/office/drawing/2014/main" val="20001"/>
                    </a:ext>
                  </a:extLst>
                </a:gridCol>
                <a:gridCol w="895478">
                  <a:extLst>
                    <a:ext uri="{9D8B030D-6E8A-4147-A177-3AD203B41FA5}">
                      <a16:colId xmlns:a16="http://schemas.microsoft.com/office/drawing/2014/main" val="20002"/>
                    </a:ext>
                  </a:extLst>
                </a:gridCol>
                <a:gridCol w="1018867">
                  <a:extLst>
                    <a:ext uri="{9D8B030D-6E8A-4147-A177-3AD203B41FA5}">
                      <a16:colId xmlns:a16="http://schemas.microsoft.com/office/drawing/2014/main" val="20003"/>
                    </a:ext>
                  </a:extLst>
                </a:gridCol>
                <a:gridCol w="954713">
                  <a:extLst>
                    <a:ext uri="{9D8B030D-6E8A-4147-A177-3AD203B41FA5}">
                      <a16:colId xmlns:a16="http://schemas.microsoft.com/office/drawing/2014/main" val="20004"/>
                    </a:ext>
                  </a:extLst>
                </a:gridCol>
              </a:tblGrid>
              <a:tr h="650257">
                <a:tc>
                  <a:txBody>
                    <a:bodyPr/>
                    <a:lstStyle/>
                    <a:p>
                      <a:endParaRPr lang="en-US" sz="1800" dirty="0"/>
                    </a:p>
                  </a:txBody>
                  <a:tcPr marL="91426" marR="91426" marT="45704" marB="45704"/>
                </a:tc>
                <a:tc>
                  <a:txBody>
                    <a:bodyPr/>
                    <a:lstStyle/>
                    <a:p>
                      <a:pPr algn="ctr"/>
                      <a:r>
                        <a:rPr lang="en-US" sz="1800" i="1"/>
                        <a:t>t</a:t>
                      </a:r>
                    </a:p>
                  </a:txBody>
                  <a:tcPr marL="91426" marR="91426" marT="45704" marB="45704" anchor="ctr"/>
                </a:tc>
                <a:tc>
                  <a:txBody>
                    <a:bodyPr/>
                    <a:lstStyle/>
                    <a:p>
                      <a:pPr algn="ctr"/>
                      <a:r>
                        <a:rPr lang="en-US" sz="1800" i="1"/>
                        <a:t>p</a:t>
                      </a:r>
                    </a:p>
                  </a:txBody>
                  <a:tcPr marL="91426" marR="91426" marT="45704" marB="45704" anchor="ctr"/>
                </a:tc>
                <a:tc>
                  <a:txBody>
                    <a:bodyPr/>
                    <a:lstStyle/>
                    <a:p>
                      <a:pPr lvl="0" algn="ctr">
                        <a:buNone/>
                      </a:pPr>
                      <a:r>
                        <a:rPr lang="en-US" sz="1800" dirty="0"/>
                        <a:t>Pre</a:t>
                      </a:r>
                    </a:p>
                  </a:txBody>
                  <a:tcPr marL="91426" marR="91426" marT="45704" marB="45704" anchor="ctr"/>
                </a:tc>
                <a:tc>
                  <a:txBody>
                    <a:bodyPr/>
                    <a:lstStyle/>
                    <a:p>
                      <a:pPr lvl="0" algn="ctr">
                        <a:buNone/>
                      </a:pPr>
                      <a:r>
                        <a:rPr lang="en-US" sz="1800" dirty="0"/>
                        <a:t>Post</a:t>
                      </a:r>
                    </a:p>
                  </a:txBody>
                  <a:tcPr marL="91426" marR="91426" marT="45704" marB="45704" anchor="ctr"/>
                </a:tc>
                <a:extLst>
                  <a:ext uri="{0D108BD9-81ED-4DB2-BD59-A6C34878D82A}">
                    <a16:rowId xmlns:a16="http://schemas.microsoft.com/office/drawing/2014/main" val="10000"/>
                  </a:ext>
                </a:extLst>
              </a:tr>
              <a:tr h="365728">
                <a:tc>
                  <a:txBody>
                    <a:bodyPr/>
                    <a:lstStyle/>
                    <a:p>
                      <a:r>
                        <a:rPr lang="en-US" sz="1800" b="1" dirty="0"/>
                        <a:t>Attitude</a:t>
                      </a:r>
                    </a:p>
                  </a:txBody>
                  <a:tcPr marL="91426" marR="91426" marT="45704" marB="45704" anchor="ctr"/>
                </a:tc>
                <a:tc>
                  <a:txBody>
                    <a:bodyPr/>
                    <a:lstStyle/>
                    <a:p>
                      <a:pPr algn="ctr"/>
                      <a:r>
                        <a:rPr lang="en-US" sz="1800" b="1"/>
                        <a:t>3.07</a:t>
                      </a:r>
                    </a:p>
                  </a:txBody>
                  <a:tcPr marL="91426" marR="91426" marT="45704" marB="45704" anchor="ctr"/>
                </a:tc>
                <a:tc>
                  <a:txBody>
                    <a:bodyPr/>
                    <a:lstStyle/>
                    <a:p>
                      <a:pPr algn="ctr"/>
                      <a:r>
                        <a:rPr lang="en-US" sz="1800" b="1" dirty="0"/>
                        <a:t>.003</a:t>
                      </a:r>
                    </a:p>
                  </a:txBody>
                  <a:tcPr marL="91426" marR="91426" marT="45704" marB="45704" anchor="ctr"/>
                </a:tc>
                <a:tc>
                  <a:txBody>
                    <a:bodyPr/>
                    <a:lstStyle/>
                    <a:p>
                      <a:pPr algn="ctr"/>
                      <a:r>
                        <a:rPr lang="en-US" sz="1800" b="1" dirty="0"/>
                        <a:t>6.25</a:t>
                      </a:r>
                    </a:p>
                  </a:txBody>
                  <a:tcPr marL="91426" marR="91426" marT="45704" marB="45704" anchor="ctr"/>
                </a:tc>
                <a:tc>
                  <a:txBody>
                    <a:bodyPr/>
                    <a:lstStyle/>
                    <a:p>
                      <a:pPr lvl="0" algn="ctr">
                        <a:buNone/>
                      </a:pPr>
                      <a:r>
                        <a:rPr lang="en-US" sz="1800" b="1" dirty="0"/>
                        <a:t>6.41</a:t>
                      </a:r>
                    </a:p>
                  </a:txBody>
                  <a:tcPr marL="91426" marR="91426" marT="45704" marB="45704" anchor="ctr"/>
                </a:tc>
                <a:extLst>
                  <a:ext uri="{0D108BD9-81ED-4DB2-BD59-A6C34878D82A}">
                    <a16:rowId xmlns:a16="http://schemas.microsoft.com/office/drawing/2014/main" val="10001"/>
                  </a:ext>
                </a:extLst>
              </a:tr>
              <a:tr h="673902">
                <a:tc>
                  <a:txBody>
                    <a:bodyPr/>
                    <a:lstStyle/>
                    <a:p>
                      <a:r>
                        <a:rPr lang="en-US" sz="1600" b="1" dirty="0"/>
                        <a:t>Knowledge</a:t>
                      </a:r>
                    </a:p>
                  </a:txBody>
                  <a:tcPr marL="91426" marR="91426" marT="45704" marB="45704" anchor="ctr"/>
                </a:tc>
                <a:tc>
                  <a:txBody>
                    <a:bodyPr/>
                    <a:lstStyle/>
                    <a:p>
                      <a:pPr algn="ctr"/>
                      <a:r>
                        <a:rPr lang="en-US" sz="1800" b="1" dirty="0"/>
                        <a:t>14.06</a:t>
                      </a:r>
                    </a:p>
                  </a:txBody>
                  <a:tcPr marL="91426" marR="91426" marT="45704" marB="45704" anchor="ctr"/>
                </a:tc>
                <a:tc>
                  <a:txBody>
                    <a:bodyPr/>
                    <a:lstStyle/>
                    <a:p>
                      <a:pPr algn="ctr"/>
                      <a:r>
                        <a:rPr lang="en-US" sz="1800" b="1" dirty="0"/>
                        <a:t>&lt;.001</a:t>
                      </a:r>
                    </a:p>
                  </a:txBody>
                  <a:tcPr marL="91426" marR="91426" marT="45704" marB="45704" anchor="ctr"/>
                </a:tc>
                <a:tc>
                  <a:txBody>
                    <a:bodyPr/>
                    <a:lstStyle/>
                    <a:p>
                      <a:pPr algn="ctr"/>
                      <a:r>
                        <a:rPr lang="en-US" sz="1800" b="1" dirty="0"/>
                        <a:t>4.81</a:t>
                      </a:r>
                    </a:p>
                  </a:txBody>
                  <a:tcPr marL="91426" marR="91426" marT="45704" marB="45704" anchor="ctr"/>
                </a:tc>
                <a:tc>
                  <a:txBody>
                    <a:bodyPr/>
                    <a:lstStyle/>
                    <a:p>
                      <a:pPr lvl="0" algn="ctr">
                        <a:buNone/>
                      </a:pPr>
                      <a:r>
                        <a:rPr lang="en-US" sz="1800" b="1" dirty="0"/>
                        <a:t>5.80</a:t>
                      </a:r>
                    </a:p>
                  </a:txBody>
                  <a:tcPr marL="91426" marR="91426" marT="45704" marB="45704" anchor="ctr"/>
                </a:tc>
                <a:extLst>
                  <a:ext uri="{0D108BD9-81ED-4DB2-BD59-A6C34878D82A}">
                    <a16:rowId xmlns:a16="http://schemas.microsoft.com/office/drawing/2014/main" val="10002"/>
                  </a:ext>
                </a:extLst>
              </a:tr>
              <a:tr h="673902">
                <a:tc>
                  <a:txBody>
                    <a:bodyPr/>
                    <a:lstStyle/>
                    <a:p>
                      <a:pPr lvl="0">
                        <a:buNone/>
                      </a:pPr>
                      <a:r>
                        <a:rPr lang="en-US" sz="1800" b="1"/>
                        <a:t>Skills</a:t>
                      </a:r>
                      <a:endParaRPr lang="en-US" sz="1800" b="1" dirty="0"/>
                    </a:p>
                  </a:txBody>
                  <a:tcPr marL="91426" marR="91426" marT="45704" marB="45704" anchor="ctr"/>
                </a:tc>
                <a:tc>
                  <a:txBody>
                    <a:bodyPr/>
                    <a:lstStyle/>
                    <a:p>
                      <a:pPr lvl="0" algn="ctr">
                        <a:buNone/>
                      </a:pPr>
                      <a:r>
                        <a:rPr lang="en-US" sz="1800" b="1"/>
                        <a:t>11.28</a:t>
                      </a:r>
                      <a:endParaRPr lang="en-US" sz="1800" b="1" dirty="0"/>
                    </a:p>
                  </a:txBody>
                  <a:tcPr marL="91426" marR="91426" marT="45704" marB="45704" anchor="ctr"/>
                </a:tc>
                <a:tc>
                  <a:txBody>
                    <a:bodyPr/>
                    <a:lstStyle/>
                    <a:p>
                      <a:pPr lvl="0" algn="ctr">
                        <a:buNone/>
                      </a:pPr>
                      <a:r>
                        <a:rPr lang="en-US" sz="1800" b="1" dirty="0"/>
                        <a:t>&lt;.001</a:t>
                      </a:r>
                    </a:p>
                  </a:txBody>
                  <a:tcPr marL="91426" marR="91426" marT="45704" marB="45704" anchor="ctr"/>
                </a:tc>
                <a:tc>
                  <a:txBody>
                    <a:bodyPr/>
                    <a:lstStyle/>
                    <a:p>
                      <a:pPr algn="ctr"/>
                      <a:r>
                        <a:rPr lang="en-US" sz="1800" b="1" dirty="0"/>
                        <a:t>4.01</a:t>
                      </a:r>
                    </a:p>
                  </a:txBody>
                  <a:tcPr marL="91426" marR="91426" marT="45704" marB="45704" anchor="ctr"/>
                </a:tc>
                <a:tc>
                  <a:txBody>
                    <a:bodyPr/>
                    <a:lstStyle/>
                    <a:p>
                      <a:pPr lvl="0" algn="ctr">
                        <a:buNone/>
                      </a:pPr>
                      <a:r>
                        <a:rPr lang="en-US" sz="1800" b="1" dirty="0"/>
                        <a:t>5.00</a:t>
                      </a:r>
                    </a:p>
                  </a:txBody>
                  <a:tcPr marL="91426" marR="91426" marT="45704" marB="45704" anchor="ctr"/>
                </a:tc>
                <a:extLst>
                  <a:ext uri="{0D108BD9-81ED-4DB2-BD59-A6C34878D82A}">
                    <a16:rowId xmlns:a16="http://schemas.microsoft.com/office/drawing/2014/main" val="10003"/>
                  </a:ext>
                </a:extLst>
              </a:tr>
            </a:tbl>
          </a:graphicData>
        </a:graphic>
      </p:graphicFrame>
      <p:sp>
        <p:nvSpPr>
          <p:cNvPr id="3" name="Rectangle 2">
            <a:extLst>
              <a:ext uri="{FF2B5EF4-FFF2-40B4-BE49-F238E27FC236}">
                <a16:creationId xmlns:a16="http://schemas.microsoft.com/office/drawing/2014/main" id="{325E546B-FC75-1156-542D-1A10972921D1}"/>
              </a:ext>
            </a:extLst>
          </p:cNvPr>
          <p:cNvSpPr/>
          <p:nvPr/>
        </p:nvSpPr>
        <p:spPr>
          <a:xfrm>
            <a:off x="2851150" y="4648200"/>
            <a:ext cx="4572000" cy="1938338"/>
          </a:xfrm>
          <a:prstGeom prst="rect">
            <a:avLst/>
          </a:prstGeom>
        </p:spPr>
        <p:txBody>
          <a:bodyPr>
            <a:spAutoFit/>
          </a:bodyPr>
          <a:lstStyle/>
          <a:p>
            <a:pPr marL="457200" indent="-457200" fontAlgn="auto">
              <a:buFont typeface="Wingdings"/>
              <a:buChar char="ü"/>
              <a:defRPr/>
            </a:pPr>
            <a:r>
              <a:rPr lang="en-US" dirty="0">
                <a:ea typeface="+mn-lt"/>
                <a:cs typeface="+mn-lt"/>
              </a:rPr>
              <a:t>Spiritual competencies significantly increased from pre- to post-training on measures of attitudes, knowledge, and skills.</a:t>
            </a:r>
          </a:p>
        </p:txBody>
      </p:sp>
      <p:sp>
        <p:nvSpPr>
          <p:cNvPr id="4" name="Rectangle 3">
            <a:extLst>
              <a:ext uri="{FF2B5EF4-FFF2-40B4-BE49-F238E27FC236}">
                <a16:creationId xmlns:a16="http://schemas.microsoft.com/office/drawing/2014/main" id="{1F32184C-5A75-AA2E-9F1F-BD29AC8CE7B4}"/>
              </a:ext>
            </a:extLst>
          </p:cNvPr>
          <p:cNvSpPr/>
          <p:nvPr/>
        </p:nvSpPr>
        <p:spPr>
          <a:xfrm>
            <a:off x="2209800" y="915988"/>
            <a:ext cx="4933950" cy="646112"/>
          </a:xfrm>
          <a:prstGeom prst="rect">
            <a:avLst/>
          </a:prstGeom>
        </p:spPr>
        <p:txBody>
          <a:bodyPr>
            <a:spAutoFit/>
          </a:bodyPr>
          <a:lstStyle/>
          <a:p>
            <a:pPr algn="ctr">
              <a:defRPr/>
            </a:pPr>
            <a:r>
              <a:rPr lang="en-US" sz="3600" dirty="0">
                <a:solidFill>
                  <a:schemeClr val="tx1">
                    <a:lumMod val="85000"/>
                    <a:lumOff val="15000"/>
                  </a:schemeClr>
                </a:solidFill>
              </a:rPr>
              <a:t>Results</a:t>
            </a:r>
            <a:endParaRPr lang="en-US" sz="36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BD78CC6A-047D-B08F-AB97-987FF55C36E0}"/>
              </a:ext>
            </a:extLst>
          </p:cNvPr>
          <p:cNvSpPr>
            <a:spLocks noGrp="1" noChangeArrowheads="1"/>
          </p:cNvSpPr>
          <p:nvPr>
            <p:ph type="title"/>
          </p:nvPr>
        </p:nvSpPr>
        <p:spPr/>
        <p:txBody>
          <a:bodyPr/>
          <a:lstStyle/>
          <a:p>
            <a:r>
              <a:rPr lang="en-US" altLang="en-US" b="1"/>
              <a:t>Quantitative Feedback</a:t>
            </a:r>
          </a:p>
        </p:txBody>
      </p:sp>
      <p:sp>
        <p:nvSpPr>
          <p:cNvPr id="20483" name="Content Placeholder 2">
            <a:extLst>
              <a:ext uri="{FF2B5EF4-FFF2-40B4-BE49-F238E27FC236}">
                <a16:creationId xmlns:a16="http://schemas.microsoft.com/office/drawing/2014/main" id="{88034488-59D4-9EE0-AD69-B102A54A8B0F}"/>
              </a:ext>
            </a:extLst>
          </p:cNvPr>
          <p:cNvSpPr>
            <a:spLocks noGrp="1" noChangeArrowheads="1"/>
          </p:cNvSpPr>
          <p:nvPr>
            <p:ph idx="1"/>
          </p:nvPr>
        </p:nvSpPr>
        <p:spPr>
          <a:xfrm>
            <a:off x="117475" y="2070100"/>
            <a:ext cx="8896350" cy="4135438"/>
          </a:xfrm>
        </p:spPr>
        <p:txBody>
          <a:bodyPr/>
          <a:lstStyle/>
          <a:p>
            <a:pPr eaLnBrk="1" fontAlgn="t" hangingPunct="1"/>
            <a:r>
              <a:rPr lang="en-US" altLang="en-US" sz="2400" b="1"/>
              <a:t>How helpful was this training in preparing you to engage in spiritually integrative psychotherapy?  </a:t>
            </a:r>
            <a:endParaRPr lang="en-US" altLang="en-US" sz="2400"/>
          </a:p>
          <a:p>
            <a:pPr lvl="1" eaLnBrk="1" fontAlgn="t" hangingPunct="1"/>
            <a:r>
              <a:rPr lang="en-US" altLang="en-US" sz="2400" b="1"/>
              <a:t>Extremely 37%, Very 53%, Somewhat 10%, Not very 1% </a:t>
            </a:r>
            <a:endParaRPr lang="en-US" altLang="en-US" sz="2400"/>
          </a:p>
          <a:p>
            <a:pPr eaLnBrk="1" fontAlgn="t" hangingPunct="1"/>
            <a:r>
              <a:rPr lang="en-US" altLang="en-US" sz="2400" b="1"/>
              <a:t>How relevant was this training to your clinical work? </a:t>
            </a:r>
            <a:endParaRPr lang="en-US" altLang="en-US" sz="2400"/>
          </a:p>
          <a:p>
            <a:pPr lvl="1" eaLnBrk="1" fontAlgn="t" hangingPunct="1"/>
            <a:r>
              <a:rPr lang="en-US" altLang="en-US" sz="2400" b="1"/>
              <a:t>Extremely 32%, Very 50%, Somewhat 16%, Not Very 2%</a:t>
            </a:r>
            <a:endParaRPr lang="en-US" altLang="en-US" sz="2400"/>
          </a:p>
          <a:p>
            <a:pPr eaLnBrk="1" fontAlgn="t" hangingPunct="1"/>
            <a:r>
              <a:rPr lang="en-US" altLang="en-US" sz="2400" b="1"/>
              <a:t>How satisfied were you with this training program?</a:t>
            </a:r>
            <a:endParaRPr lang="en-US" altLang="en-US" sz="2400"/>
          </a:p>
          <a:p>
            <a:pPr lvl="1" eaLnBrk="1" fontAlgn="t" hangingPunct="1"/>
            <a:r>
              <a:rPr lang="en-US" altLang="en-US" sz="2400" b="1"/>
              <a:t>Extremely 39%, Very 50%, Somewhat 10%, Not very 1%</a:t>
            </a:r>
            <a:endParaRPr lang="en-US" altLang="en-US" sz="2400"/>
          </a:p>
          <a:p>
            <a:pPr eaLnBrk="1" fontAlgn="t" hangingPunct="1"/>
            <a:r>
              <a:rPr lang="en-US" altLang="en-US" sz="2400" b="1"/>
              <a:t>Would you recommend this program to your colleagues?</a:t>
            </a:r>
            <a:endParaRPr lang="en-US" altLang="en-US" sz="2400"/>
          </a:p>
          <a:p>
            <a:pPr lvl="1" eaLnBrk="1" fontAlgn="t" hangingPunct="1"/>
            <a:r>
              <a:rPr lang="en-US" altLang="en-US" sz="2400" b="1"/>
              <a:t>Yes 95% Maybe 5%</a:t>
            </a:r>
            <a:endParaRPr lang="en-US" altLang="en-US" sz="2400"/>
          </a:p>
          <a:p>
            <a:pPr eaLnBrk="1" fontAlgn="t" hangingPunct="1"/>
            <a:r>
              <a:rPr lang="en-US" altLang="en-US" sz="2400" b="1"/>
              <a:t>Did you find the online learning format easy to use?</a:t>
            </a:r>
            <a:endParaRPr lang="en-US" altLang="en-US" sz="2400"/>
          </a:p>
          <a:p>
            <a:pPr lvl="1" eaLnBrk="1" fontAlgn="t" hangingPunct="1"/>
            <a:r>
              <a:rPr lang="en-US" altLang="en-US" sz="2400" b="1"/>
              <a:t>Yes 97% No 3%</a:t>
            </a:r>
            <a:endParaRPr lang="en-US" altLang="en-US" sz="240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F547C563-19CD-7B3B-75E7-8A5088E21F2B}"/>
              </a:ext>
            </a:extLst>
          </p:cNvPr>
          <p:cNvSpPr>
            <a:spLocks noGrp="1" noChangeArrowheads="1"/>
          </p:cNvSpPr>
          <p:nvPr>
            <p:ph type="title"/>
          </p:nvPr>
        </p:nvSpPr>
        <p:spPr/>
        <p:txBody>
          <a:bodyPr/>
          <a:lstStyle/>
          <a:p>
            <a:r>
              <a:rPr lang="en-US" altLang="en-US" b="1"/>
              <a:t>Qualitative Feedback</a:t>
            </a:r>
          </a:p>
        </p:txBody>
      </p:sp>
      <p:sp>
        <p:nvSpPr>
          <p:cNvPr id="3" name="Content Placeholder 2">
            <a:extLst>
              <a:ext uri="{FF2B5EF4-FFF2-40B4-BE49-F238E27FC236}">
                <a16:creationId xmlns:a16="http://schemas.microsoft.com/office/drawing/2014/main" id="{89E2026F-F73A-BEB9-DB48-73EF5E8E353E}"/>
              </a:ext>
            </a:extLst>
          </p:cNvPr>
          <p:cNvSpPr>
            <a:spLocks noGrp="1"/>
          </p:cNvSpPr>
          <p:nvPr>
            <p:ph idx="1"/>
          </p:nvPr>
        </p:nvSpPr>
        <p:spPr/>
        <p:txBody>
          <a:bodyPr/>
          <a:lstStyle/>
          <a:p>
            <a:pPr marL="0" indent="0">
              <a:lnSpc>
                <a:spcPct val="90000"/>
              </a:lnSpc>
              <a:buFont typeface="Wingdings" pitchFamily="2" charset="2"/>
              <a:buNone/>
              <a:defRPr/>
            </a:pPr>
            <a:r>
              <a:rPr lang="en-US" b="1" dirty="0">
                <a:solidFill>
                  <a:schemeClr val="tx1">
                    <a:lumMod val="85000"/>
                    <a:lumOff val="15000"/>
                  </a:schemeClr>
                </a:solidFill>
              </a:rPr>
              <a:t>“This was very informative. It helped me see that spirituality and religion could be integrated without it being seen as ‘conversion’ or trying to put your viewpoints on others. But rather, using where they are already coming from as a source of healing and understanding.” </a:t>
            </a:r>
          </a:p>
          <a:p>
            <a:pPr marL="0" indent="0">
              <a:lnSpc>
                <a:spcPct val="90000"/>
              </a:lnSpc>
              <a:buFont typeface="Wingdings" pitchFamily="2" charset="2"/>
              <a:buNone/>
              <a:defRPr/>
            </a:pPr>
            <a:endParaRPr lang="en-US" sz="2400" b="1" dirty="0">
              <a:solidFill>
                <a:schemeClr val="tx1">
                  <a:lumMod val="85000"/>
                  <a:lumOff val="15000"/>
                </a:schemeClr>
              </a:solidFill>
            </a:endParaRPr>
          </a:p>
          <a:p>
            <a:pPr marL="0" indent="0">
              <a:lnSpc>
                <a:spcPct val="90000"/>
              </a:lnSpc>
              <a:buFont typeface="Wingdings" pitchFamily="2" charset="2"/>
              <a:buNone/>
              <a:defRPr/>
            </a:pPr>
            <a:endParaRPr lang="en-US" sz="2400" b="1" dirty="0">
              <a:solidFill>
                <a:schemeClr val="tx1">
                  <a:lumMod val="85000"/>
                  <a:lumOff val="15000"/>
                </a:schemeClr>
              </a:solidFill>
            </a:endParaRPr>
          </a:p>
          <a:p>
            <a:pPr>
              <a:defRPr/>
            </a:pP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9DE35-4464-525B-1E13-306C4CC8A4DC}"/>
              </a:ext>
            </a:extLst>
          </p:cNvPr>
          <p:cNvSpPr>
            <a:spLocks noGrp="1"/>
          </p:cNvSpPr>
          <p:nvPr>
            <p:ph type="title"/>
          </p:nvPr>
        </p:nvSpPr>
        <p:spPr/>
        <p:txBody>
          <a:bodyPr/>
          <a:lstStyle/>
          <a:p>
            <a:r>
              <a:rPr lang="en-US" b="1" dirty="0">
                <a:latin typeface="+mn-lt"/>
                <a:cs typeface="Calibri" panose="020F0502020204030204" pitchFamily="34" charset="0"/>
              </a:rPr>
              <a:t>Thinking Globally</a:t>
            </a:r>
          </a:p>
        </p:txBody>
      </p:sp>
      <p:sp>
        <p:nvSpPr>
          <p:cNvPr id="3" name="Content Placeholder 2">
            <a:extLst>
              <a:ext uri="{FF2B5EF4-FFF2-40B4-BE49-F238E27FC236}">
                <a16:creationId xmlns:a16="http://schemas.microsoft.com/office/drawing/2014/main" id="{AEE1B419-176A-6B8F-FC84-75F97693882F}"/>
              </a:ext>
            </a:extLst>
          </p:cNvPr>
          <p:cNvSpPr>
            <a:spLocks noGrp="1"/>
          </p:cNvSpPr>
          <p:nvPr>
            <p:ph idx="1"/>
          </p:nvPr>
        </p:nvSpPr>
        <p:spPr/>
        <p:txBody>
          <a:bodyPr/>
          <a:lstStyle/>
          <a:p>
            <a:endParaRPr lang="en-US" dirty="0"/>
          </a:p>
        </p:txBody>
      </p:sp>
      <p:pic>
        <p:nvPicPr>
          <p:cNvPr id="4098" name="Picture 2" descr="Home - ThinkGlobal">
            <a:extLst>
              <a:ext uri="{FF2B5EF4-FFF2-40B4-BE49-F238E27FC236}">
                <a16:creationId xmlns:a16="http://schemas.microsoft.com/office/drawing/2014/main" id="{F1F01806-F33F-82EA-CD0A-AC67072F24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8775" y="2600325"/>
            <a:ext cx="3368675" cy="3368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0490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C1D3754C-5F35-2D1C-71DA-EDC77E599273}"/>
              </a:ext>
            </a:extLst>
          </p:cNvPr>
          <p:cNvSpPr>
            <a:spLocks noGrp="1" noChangeArrowheads="1"/>
          </p:cNvSpPr>
          <p:nvPr>
            <p:ph type="title"/>
          </p:nvPr>
        </p:nvSpPr>
        <p:spPr/>
        <p:txBody>
          <a:bodyPr/>
          <a:lstStyle/>
          <a:p>
            <a:r>
              <a:rPr lang="en-US" altLang="en-US" b="1"/>
              <a:t>For Further Information</a:t>
            </a:r>
          </a:p>
        </p:txBody>
      </p:sp>
      <p:pic>
        <p:nvPicPr>
          <p:cNvPr id="9219" name="Picture 2" descr="Working with Spiritual Struggles in Psychotherapy: From Research to  Practice: 9781462524310: Medicine &amp; Health Science Books @ Amazon.com">
            <a:extLst>
              <a:ext uri="{FF2B5EF4-FFF2-40B4-BE49-F238E27FC236}">
                <a16:creationId xmlns:a16="http://schemas.microsoft.com/office/drawing/2014/main" id="{9432DDB3-518D-3E71-E5C6-FE1B1A2BCFE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324600" y="3581400"/>
            <a:ext cx="1724025" cy="2647950"/>
          </a:xfrm>
          <a:noFill/>
        </p:spPr>
      </p:pic>
      <p:pic>
        <p:nvPicPr>
          <p:cNvPr id="9220" name="Picture 4" descr="Working with Spiritual Struggles in Psychotherapy: From Research to  Practice: 9781462524310: Medicine &amp; Health Science Books @ Amazon.com">
            <a:extLst>
              <a:ext uri="{FF2B5EF4-FFF2-40B4-BE49-F238E27FC236}">
                <a16:creationId xmlns:a16="http://schemas.microsoft.com/office/drawing/2014/main" id="{88FD7912-056C-2541-FCA5-2CABD6038B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0938" y="2667000"/>
            <a:ext cx="176212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6" descr="The Psychology of Religion and Coping: Theory, Research, Practice - 1s">
            <a:extLst>
              <a:ext uri="{FF2B5EF4-FFF2-40B4-BE49-F238E27FC236}">
                <a16:creationId xmlns:a16="http://schemas.microsoft.com/office/drawing/2014/main" id="{CB487C04-3046-F569-A317-3745BDF5EA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371725"/>
            <a:ext cx="171450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74814E2F-A43E-D9BA-EA01-A026859F7BD6}"/>
              </a:ext>
            </a:extLst>
          </p:cNvPr>
          <p:cNvSpPr>
            <a:spLocks noGrp="1" noChangeArrowheads="1"/>
          </p:cNvSpPr>
          <p:nvPr>
            <p:ph type="title"/>
          </p:nvPr>
        </p:nvSpPr>
        <p:spPr/>
        <p:txBody>
          <a:bodyPr/>
          <a:lstStyle/>
          <a:p>
            <a:r>
              <a:rPr lang="en-US" altLang="en-US" b="1" dirty="0"/>
              <a:t>Q &amp; A</a:t>
            </a:r>
            <a:br>
              <a:rPr lang="en-US" altLang="en-US" b="1" dirty="0"/>
            </a:br>
            <a:endParaRPr lang="en-US" altLang="en-US" b="1" dirty="0"/>
          </a:p>
        </p:txBody>
      </p:sp>
      <p:pic>
        <p:nvPicPr>
          <p:cNvPr id="1026" name="Picture 2" descr="1,525 Colorful Question Marks Backgrounds Illustrations &amp; Clip Art - iStock">
            <a:extLst>
              <a:ext uri="{FF2B5EF4-FFF2-40B4-BE49-F238E27FC236}">
                <a16:creationId xmlns:a16="http://schemas.microsoft.com/office/drawing/2014/main" id="{579CC61F-E189-4202-9DF4-6F3431AD419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56643" y="2438400"/>
            <a:ext cx="4430713" cy="2895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0D5C5401-6841-C137-B63C-AC7EDDA17772}"/>
              </a:ext>
            </a:extLst>
          </p:cNvPr>
          <p:cNvSpPr>
            <a:spLocks noGrp="1" noChangeArrowheads="1"/>
          </p:cNvSpPr>
          <p:nvPr>
            <p:ph type="title"/>
          </p:nvPr>
        </p:nvSpPr>
        <p:spPr/>
        <p:txBody>
          <a:bodyPr/>
          <a:lstStyle/>
          <a:p>
            <a:r>
              <a:rPr lang="en-US" altLang="en-US" b="1"/>
              <a:t>Why Spiritually Integrated Mental Health Care is So Necessary</a:t>
            </a:r>
          </a:p>
        </p:txBody>
      </p:sp>
      <p:sp>
        <p:nvSpPr>
          <p:cNvPr id="3" name="Content Placeholder 2">
            <a:extLst>
              <a:ext uri="{FF2B5EF4-FFF2-40B4-BE49-F238E27FC236}">
                <a16:creationId xmlns:a16="http://schemas.microsoft.com/office/drawing/2014/main" id="{C4DE6DE0-3532-9258-891A-9B740EFC0159}"/>
              </a:ext>
            </a:extLst>
          </p:cNvPr>
          <p:cNvSpPr>
            <a:spLocks noGrp="1"/>
          </p:cNvSpPr>
          <p:nvPr>
            <p:ph idx="1"/>
          </p:nvPr>
        </p:nvSpPr>
        <p:spPr>
          <a:xfrm>
            <a:off x="134938" y="2514600"/>
            <a:ext cx="8896350" cy="4135438"/>
          </a:xfrm>
        </p:spPr>
        <p:txBody>
          <a:bodyPr/>
          <a:lstStyle/>
          <a:p>
            <a:pPr>
              <a:defRPr/>
            </a:pPr>
            <a:r>
              <a:rPr lang="en-US" sz="2800" b="1" dirty="0">
                <a:solidFill>
                  <a:schemeClr val="tx1">
                    <a:lumMod val="85000"/>
                    <a:lumOff val="15000"/>
                  </a:schemeClr>
                </a:solidFill>
              </a:rPr>
              <a:t>Religion is a cultural fact</a:t>
            </a:r>
          </a:p>
          <a:p>
            <a:pPr>
              <a:defRPr/>
            </a:pPr>
            <a:r>
              <a:rPr lang="en-US" sz="2800" b="1" dirty="0">
                <a:solidFill>
                  <a:schemeClr val="tx1">
                    <a:lumMod val="85000"/>
                    <a:lumOff val="15000"/>
                  </a:schemeClr>
                </a:solidFill>
              </a:rPr>
              <a:t>People want spiritually sensitive care</a:t>
            </a:r>
          </a:p>
          <a:p>
            <a:pPr>
              <a:defRPr/>
            </a:pPr>
            <a:r>
              <a:rPr lang="en-US" sz="2800" b="1" dirty="0">
                <a:solidFill>
                  <a:schemeClr val="tx1">
                    <a:lumMod val="85000"/>
                    <a:lumOff val="15000"/>
                  </a:schemeClr>
                </a:solidFill>
              </a:rPr>
              <a:t>Spirituality is a resource to many people</a:t>
            </a:r>
          </a:p>
          <a:p>
            <a:pPr marL="0" indent="0">
              <a:buFont typeface="Wingdings" pitchFamily="2" charset="2"/>
              <a:buNone/>
              <a:defRPr/>
            </a:pP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76CCDB0C-5AB2-3F34-9ED1-A4177569B97A}"/>
              </a:ext>
            </a:extLst>
          </p:cNvPr>
          <p:cNvSpPr>
            <a:spLocks noGrp="1" noChangeArrowheads="1"/>
          </p:cNvSpPr>
          <p:nvPr>
            <p:ph type="title"/>
          </p:nvPr>
        </p:nvSpPr>
        <p:spPr/>
        <p:txBody>
          <a:bodyPr/>
          <a:lstStyle/>
          <a:p>
            <a:r>
              <a:rPr lang="en-US" altLang="en-US" b="1" dirty="0"/>
              <a:t>Thank You!!!</a:t>
            </a:r>
          </a:p>
        </p:txBody>
      </p:sp>
      <p:pic>
        <p:nvPicPr>
          <p:cNvPr id="2050" name="Picture 2">
            <a:extLst>
              <a:ext uri="{FF2B5EF4-FFF2-40B4-BE49-F238E27FC236}">
                <a16:creationId xmlns:a16="http://schemas.microsoft.com/office/drawing/2014/main" id="{957FF096-3F94-42C1-887D-CFF37E0EFA0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23281" y="2527300"/>
            <a:ext cx="4897438" cy="2895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5E8D2FB1-C23C-151A-DE3A-B437F932FAF6}"/>
              </a:ext>
            </a:extLst>
          </p:cNvPr>
          <p:cNvSpPr>
            <a:spLocks noGrp="1" noChangeArrowheads="1"/>
          </p:cNvSpPr>
          <p:nvPr>
            <p:ph type="title"/>
          </p:nvPr>
        </p:nvSpPr>
        <p:spPr/>
        <p:txBody>
          <a:bodyPr/>
          <a:lstStyle/>
          <a:p>
            <a:r>
              <a:rPr lang="en-US" altLang="en-US" b="1"/>
              <a:t>Turning to Faith in Stressful Times</a:t>
            </a:r>
          </a:p>
        </p:txBody>
      </p:sp>
      <p:pic>
        <p:nvPicPr>
          <p:cNvPr id="10243" name="Picture 8" descr="A close up of text on a white background&#10;&#10;Description automatically generated">
            <a:extLst>
              <a:ext uri="{FF2B5EF4-FFF2-40B4-BE49-F238E27FC236}">
                <a16:creationId xmlns:a16="http://schemas.microsoft.com/office/drawing/2014/main" id="{1186156A-DB96-57CF-5082-3E8EE3C5348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28800" y="2054225"/>
            <a:ext cx="6186488" cy="4413250"/>
          </a:xfr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F7F6CB11-10A1-CFF8-5089-A1DEFA5FD56E}"/>
              </a:ext>
            </a:extLst>
          </p:cNvPr>
          <p:cNvSpPr>
            <a:spLocks noGrp="1"/>
          </p:cNvSpPr>
          <p:nvPr>
            <p:ph type="title"/>
          </p:nvPr>
        </p:nvSpPr>
        <p:spPr/>
        <p:txBody>
          <a:bodyPr/>
          <a:lstStyle/>
          <a:p>
            <a:r>
              <a:rPr lang="en-US" altLang="en-US" sz="3600" b="1" dirty="0"/>
              <a:t>Positive Religious Coping </a:t>
            </a:r>
            <a:br>
              <a:rPr lang="en-US" altLang="en-US" sz="3600" b="1" dirty="0"/>
            </a:br>
            <a:r>
              <a:rPr lang="en-US" altLang="en-US" sz="3600" b="1" dirty="0"/>
              <a:t>Predicts Positive Outcomes</a:t>
            </a:r>
          </a:p>
        </p:txBody>
      </p:sp>
      <p:sp>
        <p:nvSpPr>
          <p:cNvPr id="3" name="Content Placeholder 2">
            <a:extLst>
              <a:ext uri="{FF2B5EF4-FFF2-40B4-BE49-F238E27FC236}">
                <a16:creationId xmlns:a16="http://schemas.microsoft.com/office/drawing/2014/main" id="{B63D0EE4-6F19-262F-0EDC-CB1AE710D7EC}"/>
              </a:ext>
            </a:extLst>
          </p:cNvPr>
          <p:cNvSpPr>
            <a:spLocks noGrp="1"/>
          </p:cNvSpPr>
          <p:nvPr>
            <p:ph idx="1"/>
          </p:nvPr>
        </p:nvSpPr>
        <p:spPr>
          <a:xfrm>
            <a:off x="-228600" y="2362200"/>
            <a:ext cx="8896350" cy="4135438"/>
          </a:xfrm>
        </p:spPr>
        <p:txBody>
          <a:bodyPr/>
          <a:lstStyle/>
          <a:p>
            <a:pPr marL="342900" lvl="2" indent="-342900">
              <a:defRPr/>
            </a:pPr>
            <a:r>
              <a:rPr lang="en-US" dirty="0"/>
              <a:t>In one study of residents in Mississippi after Hurricane Katrina, PRC tied to less risk of PTSD, depression, better quality of life, and less alcohol use (</a:t>
            </a:r>
            <a:r>
              <a:rPr lang="en-US" dirty="0" err="1"/>
              <a:t>Henslee</a:t>
            </a:r>
            <a:r>
              <a:rPr lang="en-US" dirty="0"/>
              <a:t> et al. 2015).</a:t>
            </a:r>
          </a:p>
          <a:p>
            <a:pPr marL="342900" lvl="2" indent="-342900">
              <a:defRPr/>
            </a:pPr>
            <a:r>
              <a:rPr lang="en-US" dirty="0" err="1"/>
              <a:t>Ironson</a:t>
            </a:r>
            <a:r>
              <a:rPr lang="en-US" dirty="0"/>
              <a:t> et al. (2016) Study of HIV patients in mid-stage of disease. Positive spiritual coping predicted higher rates of survival over 17 years.</a:t>
            </a:r>
          </a:p>
          <a:p>
            <a:pPr marL="342900" lvl="2" indent="-342900">
              <a:defRPr/>
            </a:pPr>
            <a:r>
              <a:rPr lang="en-US" dirty="0" err="1"/>
              <a:t>Prati</a:t>
            </a:r>
            <a:r>
              <a:rPr lang="en-US" dirty="0"/>
              <a:t> and </a:t>
            </a:r>
            <a:r>
              <a:rPr lang="en-US" dirty="0" err="1"/>
              <a:t>Pietrantoni</a:t>
            </a:r>
            <a:r>
              <a:rPr lang="en-US" dirty="0"/>
              <a:t> (2009) meta-analysis of 103 studies of predictors of stress-related growth. Positive religious coping predicted growth more strongly than</a:t>
            </a:r>
            <a:r>
              <a:rPr lang="en-US" altLang="en-US" dirty="0"/>
              <a:t> social support, spirituality,  and general coping (reappraisal, acceptance).</a:t>
            </a:r>
            <a:endParaRPr lang="en-US" dirty="0"/>
          </a:p>
          <a:p>
            <a:pPr marL="800100" lvl="3" indent="-342900">
              <a:defRPr/>
            </a:pPr>
            <a:endParaRPr lang="en-US" dirty="0"/>
          </a:p>
          <a:p>
            <a:pPr marL="0" lvl="2" indent="0">
              <a:buFont typeface="Wingdings" panose="05000000000000000000" pitchFamily="2" charset="2"/>
              <a:buNone/>
              <a:defRPr/>
            </a:pPr>
            <a:endParaRPr lang="en-US" sz="2000" dirty="0"/>
          </a:p>
          <a:p>
            <a:pPr marL="342900" lvl="2" indent="-342900">
              <a:defRPr/>
            </a:pPr>
            <a:endParaRPr lang="en-US" sz="2000" dirty="0"/>
          </a:p>
          <a:p>
            <a:pP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0D5C5401-6841-C137-B63C-AC7EDDA17772}"/>
              </a:ext>
            </a:extLst>
          </p:cNvPr>
          <p:cNvSpPr>
            <a:spLocks noGrp="1" noChangeArrowheads="1"/>
          </p:cNvSpPr>
          <p:nvPr>
            <p:ph type="title"/>
          </p:nvPr>
        </p:nvSpPr>
        <p:spPr/>
        <p:txBody>
          <a:bodyPr/>
          <a:lstStyle/>
          <a:p>
            <a:r>
              <a:rPr lang="en-US" altLang="en-US" b="1"/>
              <a:t>Why Spiritually Integrated Mental Health Care is So Necessary</a:t>
            </a:r>
          </a:p>
        </p:txBody>
      </p:sp>
      <p:sp>
        <p:nvSpPr>
          <p:cNvPr id="3" name="Content Placeholder 2">
            <a:extLst>
              <a:ext uri="{FF2B5EF4-FFF2-40B4-BE49-F238E27FC236}">
                <a16:creationId xmlns:a16="http://schemas.microsoft.com/office/drawing/2014/main" id="{C4DE6DE0-3532-9258-891A-9B740EFC0159}"/>
              </a:ext>
            </a:extLst>
          </p:cNvPr>
          <p:cNvSpPr>
            <a:spLocks noGrp="1"/>
          </p:cNvSpPr>
          <p:nvPr>
            <p:ph idx="1"/>
          </p:nvPr>
        </p:nvSpPr>
        <p:spPr>
          <a:xfrm>
            <a:off x="134938" y="2514600"/>
            <a:ext cx="8896350" cy="4135438"/>
          </a:xfrm>
        </p:spPr>
        <p:txBody>
          <a:bodyPr/>
          <a:lstStyle/>
          <a:p>
            <a:pPr>
              <a:defRPr/>
            </a:pPr>
            <a:r>
              <a:rPr lang="en-US" sz="2800" b="1" dirty="0">
                <a:solidFill>
                  <a:schemeClr val="tx1">
                    <a:lumMod val="85000"/>
                    <a:lumOff val="15000"/>
                  </a:schemeClr>
                </a:solidFill>
              </a:rPr>
              <a:t>Religion is a cultural fact</a:t>
            </a:r>
          </a:p>
          <a:p>
            <a:pPr>
              <a:defRPr/>
            </a:pPr>
            <a:r>
              <a:rPr lang="en-US" sz="2800" b="1" dirty="0">
                <a:solidFill>
                  <a:schemeClr val="tx1">
                    <a:lumMod val="85000"/>
                    <a:lumOff val="15000"/>
                  </a:schemeClr>
                </a:solidFill>
              </a:rPr>
              <a:t>People want spiritually sensitive care</a:t>
            </a:r>
          </a:p>
          <a:p>
            <a:pPr>
              <a:defRPr/>
            </a:pPr>
            <a:r>
              <a:rPr lang="en-US" sz="2800" b="1" dirty="0">
                <a:solidFill>
                  <a:schemeClr val="tx1">
                    <a:lumMod val="85000"/>
                    <a:lumOff val="15000"/>
                  </a:schemeClr>
                </a:solidFill>
              </a:rPr>
              <a:t>Spirituality is a resource to many people</a:t>
            </a:r>
          </a:p>
          <a:p>
            <a:pPr>
              <a:defRPr/>
            </a:pPr>
            <a:r>
              <a:rPr lang="en-US" sz="2800" b="1" dirty="0">
                <a:solidFill>
                  <a:schemeClr val="tx1">
                    <a:lumMod val="85000"/>
                    <a:lumOff val="15000"/>
                  </a:schemeClr>
                </a:solidFill>
              </a:rPr>
              <a:t>Spirituality is linked to positive mental health</a:t>
            </a:r>
          </a:p>
          <a:p>
            <a:pPr>
              <a:defRPr/>
            </a:pPr>
            <a:r>
              <a:rPr lang="en-US" sz="2800" b="1" dirty="0">
                <a:solidFill>
                  <a:schemeClr val="tx1">
                    <a:lumMod val="85000"/>
                    <a:lumOff val="15000"/>
                  </a:schemeClr>
                </a:solidFill>
              </a:rPr>
              <a:t>Spirituality is linked to poorer mental health</a:t>
            </a:r>
          </a:p>
          <a:p>
            <a:pPr marL="0" indent="0">
              <a:buFont typeface="Wingdings" pitchFamily="2" charset="2"/>
              <a:buNone/>
              <a:defRPr/>
            </a:pPr>
            <a:endParaRPr lang="en-US" dirty="0"/>
          </a:p>
        </p:txBody>
      </p:sp>
    </p:spTree>
    <p:extLst>
      <p:ext uri="{BB962C8B-B14F-4D97-AF65-F5344CB8AC3E}">
        <p14:creationId xmlns:p14="http://schemas.microsoft.com/office/powerpoint/2010/main" val="596673965"/>
      </p:ext>
    </p:extLst>
  </p:cSld>
  <p:clrMapOvr>
    <a:masterClrMapping/>
  </p:clrMapOvr>
</p:sld>
</file>

<file path=ppt/theme/theme1.xml><?xml version="1.0" encoding="utf-8"?>
<a:theme xmlns:a="http://schemas.openxmlformats.org/drawingml/2006/main" name="Mountain">
  <a:themeElements>
    <a:clrScheme name="">
      <a:dk1>
        <a:srgbClr val="393939"/>
      </a:dk1>
      <a:lt1>
        <a:srgbClr val="FFFFFF"/>
      </a:lt1>
      <a:dk2>
        <a:srgbClr val="333399"/>
      </a:dk2>
      <a:lt2>
        <a:srgbClr val="FFFFFF"/>
      </a:lt2>
      <a:accent1>
        <a:srgbClr val="CBCBCB"/>
      </a:accent1>
      <a:accent2>
        <a:srgbClr val="868686"/>
      </a:accent2>
      <a:accent3>
        <a:srgbClr val="ADADCA"/>
      </a:accent3>
      <a:accent4>
        <a:srgbClr val="DADADA"/>
      </a:accent4>
      <a:accent5>
        <a:srgbClr val="E2E2E2"/>
      </a:accent5>
      <a:accent6>
        <a:srgbClr val="797979"/>
      </a:accent6>
      <a:hlink>
        <a:srgbClr val="4D4D4D"/>
      </a:hlink>
      <a:folHlink>
        <a:srgbClr val="969696"/>
      </a:folHlink>
    </a:clrScheme>
    <a:fontScheme name="Mountai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ountain 1">
        <a:dk1>
          <a:srgbClr val="000000"/>
        </a:dk1>
        <a:lt1>
          <a:srgbClr val="FFFFCC"/>
        </a:lt1>
        <a:dk2>
          <a:srgbClr val="000066"/>
        </a:dk2>
        <a:lt2>
          <a:srgbClr val="FFFFCC"/>
        </a:lt2>
        <a:accent1>
          <a:srgbClr val="00CC99"/>
        </a:accent1>
        <a:accent2>
          <a:srgbClr val="3333CC"/>
        </a:accent2>
        <a:accent3>
          <a:srgbClr val="AAAAB8"/>
        </a:accent3>
        <a:accent4>
          <a:srgbClr val="DADAAE"/>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Mountain 2">
        <a:dk1>
          <a:srgbClr val="000000"/>
        </a:dk1>
        <a:lt1>
          <a:srgbClr val="FFFFCC"/>
        </a:lt1>
        <a:dk2>
          <a:srgbClr val="000000"/>
        </a:dk2>
        <a:lt2>
          <a:srgbClr val="000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untai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Mountain 4">
        <a:dk1>
          <a:srgbClr val="000000"/>
        </a:dk1>
        <a:lt1>
          <a:srgbClr val="99FFFF"/>
        </a:lt1>
        <a:dk2>
          <a:srgbClr val="333300"/>
        </a:dk2>
        <a:lt2>
          <a:srgbClr val="99FFFF"/>
        </a:lt2>
        <a:accent1>
          <a:srgbClr val="FFCC66"/>
        </a:accent1>
        <a:accent2>
          <a:srgbClr val="0000FF"/>
        </a:accent2>
        <a:accent3>
          <a:srgbClr val="ADADAA"/>
        </a:accent3>
        <a:accent4>
          <a:srgbClr val="82DADA"/>
        </a:accent4>
        <a:accent5>
          <a:srgbClr val="FFE2B8"/>
        </a:accent5>
        <a:accent6>
          <a:srgbClr val="0000E7"/>
        </a:accent6>
        <a:hlink>
          <a:srgbClr val="CC00CC"/>
        </a:hlink>
        <a:folHlink>
          <a:srgbClr val="C0C0C0"/>
        </a:folHlink>
      </a:clrScheme>
      <a:clrMap bg1="dk2" tx1="lt1" bg2="dk1" tx2="lt2" accent1="accent1" accent2="accent2" accent3="accent3" accent4="accent4" accent5="accent5" accent6="accent6" hlink="hlink" folHlink="folHlink"/>
    </a:extraClrScheme>
    <a:extraClrScheme>
      <a:clrScheme name="Mountain 5">
        <a:dk1>
          <a:srgbClr val="868686"/>
        </a:dk1>
        <a:lt1>
          <a:srgbClr val="FFFF99"/>
        </a:lt1>
        <a:dk2>
          <a:srgbClr val="993300"/>
        </a:dk2>
        <a:lt2>
          <a:srgbClr val="99FFFF"/>
        </a:lt2>
        <a:accent1>
          <a:srgbClr val="CBCBCB"/>
        </a:accent1>
        <a:accent2>
          <a:srgbClr val="0066FF"/>
        </a:accent2>
        <a:accent3>
          <a:srgbClr val="CAADAA"/>
        </a:accent3>
        <a:accent4>
          <a:srgbClr val="DADA82"/>
        </a:accent4>
        <a:accent5>
          <a:srgbClr val="E2E2E2"/>
        </a:accent5>
        <a:accent6>
          <a:srgbClr val="005CE7"/>
        </a:accent6>
        <a:hlink>
          <a:srgbClr val="FF0033"/>
        </a:hlink>
        <a:folHlink>
          <a:srgbClr val="00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Designs\Mountain.pot</Template>
  <TotalTime>20771</TotalTime>
  <Words>2034</Words>
  <Application>Microsoft Office PowerPoint</Application>
  <PresentationFormat>On-screen Show (4:3)</PresentationFormat>
  <Paragraphs>268</Paragraphs>
  <Slides>60</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60</vt:i4>
      </vt:variant>
    </vt:vector>
  </HeadingPairs>
  <TitlesOfParts>
    <vt:vector size="66" baseType="lpstr">
      <vt:lpstr>Arial</vt:lpstr>
      <vt:lpstr>Calibri</vt:lpstr>
      <vt:lpstr>Century Gothic</vt:lpstr>
      <vt:lpstr>Times New Roman</vt:lpstr>
      <vt:lpstr>Wingdings</vt:lpstr>
      <vt:lpstr>Mountain</vt:lpstr>
      <vt:lpstr>  Spiritually Integrated Psychotherapy </vt:lpstr>
      <vt:lpstr>DISCLOSURES</vt:lpstr>
      <vt:lpstr>EDUCATIONAL OBJECTIVES</vt:lpstr>
      <vt:lpstr>A Sea-Change in Attitudes</vt:lpstr>
      <vt:lpstr>Story of Alice</vt:lpstr>
      <vt:lpstr>Why Spiritually Integrated Mental Health Care is So Necessary</vt:lpstr>
      <vt:lpstr>Turning to Faith in Stressful Times</vt:lpstr>
      <vt:lpstr>Positive Religious Coping  Predicts Positive Outcomes</vt:lpstr>
      <vt:lpstr>Why Spiritually Integrated Mental Health Care is So Necessary</vt:lpstr>
      <vt:lpstr>The “Seamy Side” of Spirituality</vt:lpstr>
      <vt:lpstr>Types of Spiritual Struggle</vt:lpstr>
      <vt:lpstr>Divine Struggles</vt:lpstr>
      <vt:lpstr>Risks of Spiritual Struggles</vt:lpstr>
      <vt:lpstr>Why Spiritually Integrated Mental Health Care is So Necessary</vt:lpstr>
      <vt:lpstr>A Sea-Change in Attitudes</vt:lpstr>
      <vt:lpstr>PowerPoint Presentation</vt:lpstr>
      <vt:lpstr>A KEY QUESTION</vt:lpstr>
      <vt:lpstr>What is Spiritually Integrated Treatment?</vt:lpstr>
      <vt:lpstr>Three Spiritual Competencies  in Mental Health</vt:lpstr>
      <vt:lpstr>Building Spiritual Competencies</vt:lpstr>
      <vt:lpstr>Distinguishing Spiritual Experience from Psychopathology (Griffith, 2010)</vt:lpstr>
      <vt:lpstr>Initial Spiritual Assessment</vt:lpstr>
      <vt:lpstr>How to Invite a Spiritual Conversation? Communicate an Openness to Learning</vt:lpstr>
      <vt:lpstr>Implicit Spiritual Assessment</vt:lpstr>
      <vt:lpstr>Building Spiritual Competencies</vt:lpstr>
      <vt:lpstr>Losing Your Rhythm</vt:lpstr>
      <vt:lpstr>Story of Alice</vt:lpstr>
      <vt:lpstr>“Fireflies” by Alice</vt:lpstr>
      <vt:lpstr>Story of Bob the Good Samaritan</vt:lpstr>
      <vt:lpstr>The Variety of Spiritual Resources</vt:lpstr>
      <vt:lpstr>Ten Tips for Addressing  Spritual Resources in Psychotherapy</vt:lpstr>
      <vt:lpstr>Ten Tips for Addressing  Spiritual Resources in Psychotherapy</vt:lpstr>
      <vt:lpstr>Ten Tips for Addressing  Spiritual Resources in Psychotherapy</vt:lpstr>
      <vt:lpstr>Ten Tips for Addressing  Spiritual Resources in Psychotherapy</vt:lpstr>
      <vt:lpstr>Ten Tips for Addressing  Spiritual Resources in Psychotherapy</vt:lpstr>
      <vt:lpstr>Ten Tips for Addressing  Spiritual Resources in Psychotherapy</vt:lpstr>
      <vt:lpstr>Ten Tips for Addressing  Spiritual Resources in Psychotherapy</vt:lpstr>
      <vt:lpstr>Ten Tips for Addressing  Spiritual Resources in Psychotherapy</vt:lpstr>
      <vt:lpstr>Ten Tips for Addressing  Spiritual Resources in Psychotherapy</vt:lpstr>
      <vt:lpstr>Ten Tips for Addressing  Spiritual Resources in Psychotherapy</vt:lpstr>
      <vt:lpstr>Spiritual Competencies</vt:lpstr>
      <vt:lpstr>The Story of George</vt:lpstr>
      <vt:lpstr> Practical Implications: What Not to Do </vt:lpstr>
      <vt:lpstr>Practical Implications</vt:lpstr>
      <vt:lpstr>Practical Implications</vt:lpstr>
      <vt:lpstr>R. D. Laing (1964) </vt:lpstr>
      <vt:lpstr>Practical Implications</vt:lpstr>
      <vt:lpstr>Kintsugi: Fostering Greater Wholeness and Hope  through Struggle </vt:lpstr>
      <vt:lpstr>Practical Implications</vt:lpstr>
      <vt:lpstr>Picture God as a Waterfall</vt:lpstr>
      <vt:lpstr>Practical Implications</vt:lpstr>
      <vt:lpstr>Can We Do It?</vt:lpstr>
      <vt:lpstr>Online SCT-MH Course: Mental Health Care Providers</vt:lpstr>
      <vt:lpstr>PowerPoint Presentation</vt:lpstr>
      <vt:lpstr>Quantitative Feedback</vt:lpstr>
      <vt:lpstr>Qualitative Feedback</vt:lpstr>
      <vt:lpstr>Thinking Globally</vt:lpstr>
      <vt:lpstr>For Further Information</vt:lpstr>
      <vt:lpstr>Q &amp; A </vt:lpstr>
      <vt:lpstr>Thank You!!!</vt:lpstr>
    </vt:vector>
  </TitlesOfParts>
  <Company>BGSU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 Help Me:  The Psychology of Religion and Coping</dc:title>
  <dc:creator>Ken Pargament</dc:creator>
  <cp:lastModifiedBy>Laura Magliola</cp:lastModifiedBy>
  <cp:revision>172</cp:revision>
  <cp:lastPrinted>2025-04-23T14:52:18Z</cp:lastPrinted>
  <dcterms:created xsi:type="dcterms:W3CDTF">2001-08-23T18:13:07Z</dcterms:created>
  <dcterms:modified xsi:type="dcterms:W3CDTF">2025-06-17T19:13:43Z</dcterms:modified>
</cp:coreProperties>
</file>