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1" r:id="rId5"/>
    <p:sldId id="257" r:id="rId6"/>
    <p:sldId id="258" r:id="rId7"/>
    <p:sldId id="259" r:id="rId8"/>
    <p:sldId id="262" r:id="rId9"/>
    <p:sldId id="263" r:id="rId10"/>
    <p:sldId id="260" r:id="rId11"/>
    <p:sldId id="292" r:id="rId12"/>
    <p:sldId id="293" r:id="rId13"/>
    <p:sldId id="264" r:id="rId14"/>
    <p:sldId id="268" r:id="rId15"/>
    <p:sldId id="294" r:id="rId16"/>
    <p:sldId id="269" r:id="rId17"/>
    <p:sldId id="274" r:id="rId18"/>
    <p:sldId id="275" r:id="rId19"/>
    <p:sldId id="276" r:id="rId20"/>
    <p:sldId id="288" r:id="rId21"/>
    <p:sldId id="289" r:id="rId22"/>
    <p:sldId id="300" r:id="rId23"/>
    <p:sldId id="295" r:id="rId24"/>
    <p:sldId id="277" r:id="rId25"/>
    <p:sldId id="265" r:id="rId26"/>
    <p:sldId id="266" r:id="rId27"/>
    <p:sldId id="270" r:id="rId28"/>
    <p:sldId id="267" r:id="rId29"/>
    <p:sldId id="271" r:id="rId30"/>
    <p:sldId id="272" r:id="rId31"/>
    <p:sldId id="273" r:id="rId32"/>
    <p:sldId id="278" r:id="rId33"/>
    <p:sldId id="280" r:id="rId34"/>
    <p:sldId id="281" r:id="rId35"/>
    <p:sldId id="282" r:id="rId36"/>
    <p:sldId id="283" r:id="rId37"/>
    <p:sldId id="297" r:id="rId38"/>
    <p:sldId id="284" r:id="rId39"/>
    <p:sldId id="285" r:id="rId40"/>
    <p:sldId id="286" r:id="rId41"/>
    <p:sldId id="279" r:id="rId42"/>
    <p:sldId id="287" r:id="rId43"/>
    <p:sldId id="291" r:id="rId44"/>
    <p:sldId id="290" r:id="rId45"/>
    <p:sldId id="299"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E1ABD1-9FD4-F534-1D59-63FAF57E331D}" v="39" dt="2025-09-09T20:22:05.0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67"/>
    <p:restoredTop sz="96327"/>
  </p:normalViewPr>
  <p:slideViewPr>
    <p:cSldViewPr>
      <p:cViewPr>
        <p:scale>
          <a:sx n="101" d="100"/>
          <a:sy n="101" d="100"/>
        </p:scale>
        <p:origin x="768" y="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 Id="rId51"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7698912-A595-403B-A204-0CD749502038}"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18439-DCE1-4F39-9E74-300AB83FC4E0}"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734811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698912-A595-403B-A204-0CD749502038}"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18439-DCE1-4F39-9E74-300AB83FC4E0}" type="slidenum">
              <a:rPr lang="en-US" smtClean="0"/>
              <a:t>‹#›</a:t>
            </a:fld>
            <a:endParaRPr lang="en-US"/>
          </a:p>
        </p:txBody>
      </p:sp>
    </p:spTree>
    <p:extLst>
      <p:ext uri="{BB962C8B-B14F-4D97-AF65-F5344CB8AC3E}">
        <p14:creationId xmlns:p14="http://schemas.microsoft.com/office/powerpoint/2010/main" val="1831927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698912-A595-403B-A204-0CD749502038}"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18439-DCE1-4F39-9E74-300AB83FC4E0}" type="slidenum">
              <a:rPr lang="en-US" smtClean="0"/>
              <a:t>‹#›</a:t>
            </a:fld>
            <a:endParaRPr lang="en-US"/>
          </a:p>
        </p:txBody>
      </p:sp>
    </p:spTree>
    <p:extLst>
      <p:ext uri="{BB962C8B-B14F-4D97-AF65-F5344CB8AC3E}">
        <p14:creationId xmlns:p14="http://schemas.microsoft.com/office/powerpoint/2010/main" val="4181655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698912-A595-403B-A204-0CD749502038}"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18439-DCE1-4F39-9E74-300AB83FC4E0}" type="slidenum">
              <a:rPr lang="en-US" smtClean="0"/>
              <a:t>‹#›</a:t>
            </a:fld>
            <a:endParaRPr lang="en-US"/>
          </a:p>
        </p:txBody>
      </p:sp>
    </p:spTree>
    <p:extLst>
      <p:ext uri="{BB962C8B-B14F-4D97-AF65-F5344CB8AC3E}">
        <p14:creationId xmlns:p14="http://schemas.microsoft.com/office/powerpoint/2010/main" val="1712238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solidFill>
                  <a:srgbClr val="002060"/>
                </a:solidFill>
              </a:defRPr>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698912-A595-403B-A204-0CD749502038}" type="datetimeFigureOut">
              <a:rPr lang="en-US" smtClean="0"/>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E18439-DCE1-4F39-9E74-300AB83FC4E0}" type="slidenum">
              <a:rPr lang="en-US" smtClean="0"/>
              <a:t>‹#›</a:t>
            </a:fld>
            <a:endParaRPr lang="en-US"/>
          </a:p>
        </p:txBody>
      </p:sp>
    </p:spTree>
    <p:extLst>
      <p:ext uri="{BB962C8B-B14F-4D97-AF65-F5344CB8AC3E}">
        <p14:creationId xmlns:p14="http://schemas.microsoft.com/office/powerpoint/2010/main" val="3825786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latin typeface="Tiempos Headline Light" pitchFamily="18" charset="0"/>
              </a:defRPr>
            </a:lvl1pPr>
          </a:lstStyle>
          <a:p>
            <a:r>
              <a:rPr lang="en-US"/>
              <a:t>Click to edit Master title style</a:t>
            </a:r>
          </a:p>
        </p:txBody>
      </p:sp>
      <p:sp>
        <p:nvSpPr>
          <p:cNvPr id="3" name="Content Placeholder 2"/>
          <p:cNvSpPr>
            <a:spLocks noGrp="1"/>
          </p:cNvSpPr>
          <p:nvPr>
            <p:ph sz="half" idx="1"/>
          </p:nvPr>
        </p:nvSpPr>
        <p:spPr>
          <a:xfrm>
            <a:off x="457200" y="1600204"/>
            <a:ext cx="4038600" cy="4525963"/>
          </a:xfrm>
        </p:spPr>
        <p:txBody>
          <a:bodyPr/>
          <a:lstStyle>
            <a:lvl1pPr>
              <a:defRPr sz="2800">
                <a:solidFill>
                  <a:srgbClr val="002060"/>
                </a:solidFill>
              </a:defRPr>
            </a:lvl1pPr>
            <a:lvl2pPr>
              <a:defRPr sz="2400">
                <a:solidFill>
                  <a:srgbClr val="002060"/>
                </a:solidFill>
              </a:defRPr>
            </a:lvl2pPr>
            <a:lvl3pPr>
              <a:defRPr sz="2000">
                <a:solidFill>
                  <a:srgbClr val="002060"/>
                </a:solidFill>
              </a:defRPr>
            </a:lvl3pPr>
            <a:lvl4pPr>
              <a:defRPr sz="1800">
                <a:solidFill>
                  <a:srgbClr val="002060"/>
                </a:solidFill>
              </a:defRPr>
            </a:lvl4pPr>
            <a:lvl5pPr>
              <a:defRPr sz="1800">
                <a:solidFill>
                  <a:srgbClr val="00206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4"/>
            <a:ext cx="4038600" cy="4525963"/>
          </a:xfrm>
        </p:spPr>
        <p:txBody>
          <a:bodyPr/>
          <a:lstStyle>
            <a:lvl1pPr>
              <a:defRPr sz="2800">
                <a:solidFill>
                  <a:srgbClr val="002060"/>
                </a:solidFill>
              </a:defRPr>
            </a:lvl1pPr>
            <a:lvl2pPr>
              <a:defRPr sz="2400">
                <a:solidFill>
                  <a:srgbClr val="002060"/>
                </a:solidFill>
              </a:defRPr>
            </a:lvl2pPr>
            <a:lvl3pPr>
              <a:defRPr sz="2000">
                <a:solidFill>
                  <a:srgbClr val="002060"/>
                </a:solidFill>
              </a:defRPr>
            </a:lvl3pPr>
            <a:lvl4pPr>
              <a:defRPr sz="1800">
                <a:solidFill>
                  <a:srgbClr val="002060"/>
                </a:solidFill>
              </a:defRPr>
            </a:lvl4pPr>
            <a:lvl5pPr>
              <a:defRPr sz="1800">
                <a:solidFill>
                  <a:srgbClr val="00206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7698912-A595-403B-A204-0CD749502038}"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E18439-DCE1-4F39-9E74-300AB83FC4E0}" type="slidenum">
              <a:rPr lang="en-US" smtClean="0"/>
              <a:t>‹#›</a:t>
            </a:fld>
            <a:endParaRPr lang="en-US"/>
          </a:p>
        </p:txBody>
      </p:sp>
    </p:spTree>
    <p:extLst>
      <p:ext uri="{BB962C8B-B14F-4D97-AF65-F5344CB8AC3E}">
        <p14:creationId xmlns:p14="http://schemas.microsoft.com/office/powerpoint/2010/main" val="772817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206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solidFill>
                  <a:srgbClr val="00206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698912-A595-403B-A204-0CD749502038}" type="datetimeFigureOut">
              <a:rPr lang="en-US" smtClean="0"/>
              <a:t>9/9/2025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E18439-DCE1-4F39-9E74-300AB83FC4E0}" type="slidenum">
              <a:rPr lang="en-US" smtClean="0"/>
              <a:t>‹#›</a:t>
            </a:fld>
            <a:endParaRPr lang="en-US"/>
          </a:p>
        </p:txBody>
      </p:sp>
    </p:spTree>
    <p:extLst>
      <p:ext uri="{BB962C8B-B14F-4D97-AF65-F5344CB8AC3E}">
        <p14:creationId xmlns:p14="http://schemas.microsoft.com/office/powerpoint/2010/main" val="2616956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p>
        </p:txBody>
      </p:sp>
      <p:sp>
        <p:nvSpPr>
          <p:cNvPr id="3" name="Date Placeholder 2"/>
          <p:cNvSpPr>
            <a:spLocks noGrp="1"/>
          </p:cNvSpPr>
          <p:nvPr>
            <p:ph type="dt" sz="half" idx="10"/>
          </p:nvPr>
        </p:nvSpPr>
        <p:spPr/>
        <p:txBody>
          <a:bodyPr/>
          <a:lstStyle/>
          <a:p>
            <a:fld id="{47698912-A595-403B-A204-0CD749502038}" type="datetimeFigureOut">
              <a:rPr lang="en-US" smtClean="0"/>
              <a:t>9/9/2025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E18439-DCE1-4F39-9E74-300AB83FC4E0}" type="slidenum">
              <a:rPr lang="en-US" smtClean="0"/>
              <a:t>‹#›</a:t>
            </a:fld>
            <a:endParaRPr lang="en-US"/>
          </a:p>
        </p:txBody>
      </p:sp>
    </p:spTree>
    <p:extLst>
      <p:ext uri="{BB962C8B-B14F-4D97-AF65-F5344CB8AC3E}">
        <p14:creationId xmlns:p14="http://schemas.microsoft.com/office/powerpoint/2010/main" val="2373952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698912-A595-403B-A204-0CD749502038}" type="datetimeFigureOut">
              <a:rPr lang="en-US" smtClean="0"/>
              <a:t>9/9/2025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E18439-DCE1-4F39-9E74-300AB83FC4E0}" type="slidenum">
              <a:rPr lang="en-US" smtClean="0"/>
              <a:t>‹#›</a:t>
            </a:fld>
            <a:endParaRPr lang="en-US"/>
          </a:p>
        </p:txBody>
      </p:sp>
    </p:spTree>
    <p:extLst>
      <p:ext uri="{BB962C8B-B14F-4D97-AF65-F5344CB8AC3E}">
        <p14:creationId xmlns:p14="http://schemas.microsoft.com/office/powerpoint/2010/main" val="195231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solidFill>
                  <a:srgbClr val="002060"/>
                </a:solidFill>
              </a:defRPr>
            </a:lvl1pPr>
          </a:lstStyle>
          <a:p>
            <a:r>
              <a:rPr lang="en-US"/>
              <a:t>Click to edit Master title style</a:t>
            </a:r>
          </a:p>
        </p:txBody>
      </p:sp>
      <p:sp>
        <p:nvSpPr>
          <p:cNvPr id="3" name="Content Placeholder 2"/>
          <p:cNvSpPr>
            <a:spLocks noGrp="1"/>
          </p:cNvSpPr>
          <p:nvPr>
            <p:ph idx="1"/>
          </p:nvPr>
        </p:nvSpPr>
        <p:spPr>
          <a:xfrm>
            <a:off x="3575050" y="273054"/>
            <a:ext cx="5111750" cy="5853113"/>
          </a:xfrm>
        </p:spPr>
        <p:txBody>
          <a:bodyPr/>
          <a:lstStyle>
            <a:lvl1pPr>
              <a:defRPr sz="3200">
                <a:solidFill>
                  <a:srgbClr val="002060"/>
                </a:solidFill>
              </a:defRPr>
            </a:lvl1pPr>
            <a:lvl2pPr>
              <a:defRPr sz="2800">
                <a:solidFill>
                  <a:srgbClr val="002060"/>
                </a:solidFill>
              </a:defRPr>
            </a:lvl2pPr>
            <a:lvl3pPr>
              <a:defRPr sz="2400">
                <a:solidFill>
                  <a:srgbClr val="002060"/>
                </a:solidFill>
              </a:defRPr>
            </a:lvl3pPr>
            <a:lvl4pPr>
              <a:defRPr sz="2000">
                <a:solidFill>
                  <a:srgbClr val="002060"/>
                </a:solidFill>
              </a:defRPr>
            </a:lvl4pPr>
            <a:lvl5pPr>
              <a:defRPr sz="2000">
                <a:solidFill>
                  <a:srgbClr val="00206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solidFill>
                  <a:srgbClr val="00206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698912-A595-403B-A204-0CD749502038}"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E18439-DCE1-4F39-9E74-300AB83FC4E0}" type="slidenum">
              <a:rPr lang="en-US" smtClean="0"/>
              <a:t>‹#›</a:t>
            </a:fld>
            <a:endParaRPr lang="en-US"/>
          </a:p>
        </p:txBody>
      </p:sp>
    </p:spTree>
    <p:extLst>
      <p:ext uri="{BB962C8B-B14F-4D97-AF65-F5344CB8AC3E}">
        <p14:creationId xmlns:p14="http://schemas.microsoft.com/office/powerpoint/2010/main" val="2819540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2060"/>
                </a:solidFill>
              </a:defRPr>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solidFill>
                  <a:srgbClr val="00206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rgbClr val="00206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698912-A595-403B-A204-0CD749502038}" type="datetimeFigureOut">
              <a:rPr lang="en-US" smtClean="0"/>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E18439-DCE1-4F39-9E74-300AB83FC4E0}" type="slidenum">
              <a:rPr lang="en-US" smtClean="0"/>
              <a:t>‹#›</a:t>
            </a:fld>
            <a:endParaRPr lang="en-US"/>
          </a:p>
        </p:txBody>
      </p:sp>
    </p:spTree>
    <p:extLst>
      <p:ext uri="{BB962C8B-B14F-4D97-AF65-F5344CB8AC3E}">
        <p14:creationId xmlns:p14="http://schemas.microsoft.com/office/powerpoint/2010/main" val="1894278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698912-A595-403B-A204-0CD749502038}" type="datetimeFigureOut">
              <a:rPr lang="en-US" smtClean="0"/>
              <a:t>9/9/2025</a:t>
            </a:fld>
            <a:endParaRPr lang="en-US"/>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E18439-DCE1-4F39-9E74-300AB83FC4E0}" type="slidenum">
              <a:rPr lang="en-US" smtClean="0"/>
              <a:t>‹#›</a:t>
            </a:fld>
            <a:endParaRPr lang="en-US"/>
          </a:p>
        </p:txBody>
      </p:sp>
      <p:pic>
        <p:nvPicPr>
          <p:cNvPr id="1029" name="Picture 5"/>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59550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C7C297F-1CB9-F34A-F114-4D133C12541F}"/>
              </a:ext>
            </a:extLst>
          </p:cNvPr>
          <p:cNvSpPr>
            <a:spLocks noGrp="1"/>
          </p:cNvSpPr>
          <p:nvPr>
            <p:ph type="subTitle" idx="1"/>
          </p:nvPr>
        </p:nvSpPr>
        <p:spPr>
          <a:xfrm>
            <a:off x="457200" y="3951492"/>
            <a:ext cx="6858000" cy="1241822"/>
          </a:xfrm>
        </p:spPr>
        <p:txBody>
          <a:bodyPr vert="horz" lIns="68580" tIns="34290" rIns="68580" bIns="34290" rtlCol="0" anchor="t">
            <a:noAutofit/>
          </a:bodyPr>
          <a:lstStyle/>
          <a:p>
            <a:endParaRPr lang="en-US" sz="1350" dirty="0"/>
          </a:p>
          <a:p>
            <a:pPr algn="l"/>
            <a:r>
              <a:rPr lang="en-US" sz="2400" dirty="0">
                <a:solidFill>
                  <a:schemeClr val="bg1"/>
                </a:solidFill>
              </a:rPr>
              <a:t>Presented by: Amy Swift, MD</a:t>
            </a:r>
          </a:p>
          <a:p>
            <a:pPr algn="l"/>
            <a:r>
              <a:rPr lang="en-US" sz="2400" dirty="0">
                <a:solidFill>
                  <a:schemeClr val="bg1"/>
                </a:solidFill>
              </a:rPr>
              <a:t>Deputy Chief Medical Officer </a:t>
            </a:r>
          </a:p>
          <a:p>
            <a:pPr algn="l"/>
            <a:r>
              <a:rPr lang="en-US" sz="2400" dirty="0">
                <a:solidFill>
                  <a:schemeClr val="bg1"/>
                </a:solidFill>
              </a:rPr>
              <a:t>Silver Hill Hospital</a:t>
            </a:r>
          </a:p>
          <a:p>
            <a:pPr algn="l"/>
            <a:r>
              <a:rPr lang="en-US" sz="2400" dirty="0">
                <a:solidFill>
                  <a:schemeClr val="bg1"/>
                </a:solidFill>
              </a:rPr>
              <a:t>New Canaan, CT</a:t>
            </a:r>
          </a:p>
          <a:p>
            <a:pPr algn="l"/>
            <a:r>
              <a:rPr lang="en-US" sz="2400" dirty="0">
                <a:solidFill>
                  <a:schemeClr val="bg1"/>
                </a:solidFill>
              </a:rPr>
              <a:t>9/10/2025</a:t>
            </a:r>
          </a:p>
          <a:p>
            <a:endParaRPr lang="en-US" dirty="0"/>
          </a:p>
        </p:txBody>
      </p:sp>
      <p:sp>
        <p:nvSpPr>
          <p:cNvPr id="4" name="Rectangle 1">
            <a:extLst>
              <a:ext uri="{FF2B5EF4-FFF2-40B4-BE49-F238E27FC236}">
                <a16:creationId xmlns:a16="http://schemas.microsoft.com/office/drawing/2014/main" id="{6F61393C-C6E8-AC08-9F9E-7A574F67A6BC}"/>
              </a:ext>
            </a:extLst>
          </p:cNvPr>
          <p:cNvSpPr>
            <a:spLocks noGrp="1" noChangeArrowheads="1"/>
          </p:cNvSpPr>
          <p:nvPr>
            <p:ph type="ctrTitle"/>
          </p:nvPr>
        </p:nvSpPr>
        <p:spPr bwMode="auto">
          <a:xfrm>
            <a:off x="381000" y="990604"/>
            <a:ext cx="8077200" cy="210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rtlCol="0" anchor="ctr" anchorCtr="0" compatLnSpc="1">
            <a:prstTxWarp prst="textNoShape">
              <a:avLst/>
            </a:prstTxWarp>
            <a:spAutoFit/>
          </a:bodyPr>
          <a:lstStyle/>
          <a:p>
            <a:pPr eaLnBrk="0" fontAlgn="base" hangingPunct="0">
              <a:lnSpc>
                <a:spcPct val="100000"/>
              </a:lnSpc>
              <a:spcAft>
                <a:spcPct val="0"/>
              </a:spcAft>
            </a:pPr>
            <a:r>
              <a:rPr lang="en-US" dirty="0">
                <a:solidFill>
                  <a:schemeClr val="bg1"/>
                </a:solidFill>
              </a:rPr>
              <a:t>Management of Aggression and Application in Substance Use </a:t>
            </a:r>
            <a:br>
              <a:rPr lang="en-US" dirty="0">
                <a:solidFill>
                  <a:schemeClr val="bg1"/>
                </a:solidFill>
              </a:rPr>
            </a:br>
            <a:r>
              <a:rPr lang="en-US" dirty="0">
                <a:solidFill>
                  <a:schemeClr val="bg1"/>
                </a:solidFill>
              </a:rPr>
              <a:t>and Detoxification Cases</a:t>
            </a:r>
            <a:endParaRPr lang="en-US" altLang="en-US" dirty="0">
              <a:solidFill>
                <a:schemeClr val="bg1"/>
              </a:solidFill>
              <a:latin typeface="Arial" panose="020B0604020202020204" pitchFamily="34" charset="0"/>
              <a:cs typeface="Arial"/>
            </a:endParaRPr>
          </a:p>
        </p:txBody>
      </p:sp>
    </p:spTree>
    <p:extLst>
      <p:ext uri="{BB962C8B-B14F-4D97-AF65-F5344CB8AC3E}">
        <p14:creationId xmlns:p14="http://schemas.microsoft.com/office/powerpoint/2010/main" val="1979897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CAB3C-FEE2-9EB8-26A8-0CD0577B577C}"/>
              </a:ext>
            </a:extLst>
          </p:cNvPr>
          <p:cNvSpPr>
            <a:spLocks noGrp="1"/>
          </p:cNvSpPr>
          <p:nvPr>
            <p:ph type="title"/>
          </p:nvPr>
        </p:nvSpPr>
        <p:spPr/>
        <p:txBody>
          <a:bodyPr/>
          <a:lstStyle/>
          <a:p>
            <a:r>
              <a:rPr lang="en-US" dirty="0"/>
              <a:t>Systemic Review: Patient Factors</a:t>
            </a:r>
          </a:p>
        </p:txBody>
      </p:sp>
      <p:sp>
        <p:nvSpPr>
          <p:cNvPr id="3" name="Content Placeholder 2">
            <a:extLst>
              <a:ext uri="{FF2B5EF4-FFF2-40B4-BE49-F238E27FC236}">
                <a16:creationId xmlns:a16="http://schemas.microsoft.com/office/drawing/2014/main" id="{40912912-DEB8-FC9C-35C8-8F80B4E88133}"/>
              </a:ext>
            </a:extLst>
          </p:cNvPr>
          <p:cNvSpPr>
            <a:spLocks noGrp="1"/>
          </p:cNvSpPr>
          <p:nvPr>
            <p:ph idx="1"/>
          </p:nvPr>
        </p:nvSpPr>
        <p:spPr/>
        <p:txBody>
          <a:bodyPr/>
          <a:lstStyle/>
          <a:p>
            <a:r>
              <a:rPr lang="en-US" dirty="0"/>
              <a:t>Majority of the studies age was not associated with development of aggression</a:t>
            </a:r>
          </a:p>
          <a:p>
            <a:r>
              <a:rPr lang="en-US" dirty="0"/>
              <a:t>Violence in previous admission predicts violence in subsequent admission </a:t>
            </a:r>
          </a:p>
          <a:p>
            <a:r>
              <a:rPr lang="en-US" dirty="0"/>
              <a:t>Occurrence of a more minor violent incident early in admission predicts potential for more serious incident later in admission</a:t>
            </a:r>
          </a:p>
        </p:txBody>
      </p:sp>
    </p:spTree>
    <p:extLst>
      <p:ext uri="{BB962C8B-B14F-4D97-AF65-F5344CB8AC3E}">
        <p14:creationId xmlns:p14="http://schemas.microsoft.com/office/powerpoint/2010/main" val="3486644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6DBA0-2B14-E931-51D0-2C8A62718813}"/>
              </a:ext>
            </a:extLst>
          </p:cNvPr>
          <p:cNvSpPr>
            <a:spLocks noGrp="1"/>
          </p:cNvSpPr>
          <p:nvPr>
            <p:ph type="title"/>
          </p:nvPr>
        </p:nvSpPr>
        <p:spPr>
          <a:xfrm>
            <a:off x="762000" y="381000"/>
            <a:ext cx="8229600" cy="1143000"/>
          </a:xfrm>
        </p:spPr>
        <p:txBody>
          <a:bodyPr>
            <a:noAutofit/>
          </a:bodyPr>
          <a:lstStyle/>
          <a:p>
            <a:r>
              <a:rPr lang="en-US" sz="4000" dirty="0"/>
              <a:t>General Management of Aggression on Inpatient Psychiatry</a:t>
            </a:r>
            <a:endParaRPr lang="en-US"/>
          </a:p>
        </p:txBody>
      </p:sp>
      <p:sp>
        <p:nvSpPr>
          <p:cNvPr id="3" name="Content Placeholder 2">
            <a:extLst>
              <a:ext uri="{FF2B5EF4-FFF2-40B4-BE49-F238E27FC236}">
                <a16:creationId xmlns:a16="http://schemas.microsoft.com/office/drawing/2014/main" id="{E141AC3D-00A5-F8E2-4D07-8211E1CAD741}"/>
              </a:ext>
            </a:extLst>
          </p:cNvPr>
          <p:cNvSpPr>
            <a:spLocks noGrp="1"/>
          </p:cNvSpPr>
          <p:nvPr>
            <p:ph idx="1"/>
          </p:nvPr>
        </p:nvSpPr>
        <p:spPr>
          <a:xfrm>
            <a:off x="457200" y="1676400"/>
            <a:ext cx="8229600" cy="4525963"/>
          </a:xfrm>
        </p:spPr>
        <p:txBody>
          <a:bodyPr vert="horz" lIns="68580" tIns="34290" rIns="68580" bIns="34290" rtlCol="0" anchor="t">
            <a:normAutofit fontScale="92500" lnSpcReduction="20000"/>
          </a:bodyPr>
          <a:lstStyle/>
          <a:p>
            <a:r>
              <a:rPr lang="en-US" dirty="0"/>
              <a:t>Situational awareness is key, easiest to intervene when warning signs present</a:t>
            </a:r>
          </a:p>
          <a:p>
            <a:pPr lvl="1"/>
            <a:r>
              <a:rPr lang="en-US" dirty="0"/>
              <a:t>Pacing</a:t>
            </a:r>
          </a:p>
          <a:p>
            <a:pPr lvl="1"/>
            <a:r>
              <a:rPr lang="en-US" dirty="0"/>
              <a:t>Poor sleep</a:t>
            </a:r>
          </a:p>
          <a:p>
            <a:pPr lvl="1"/>
            <a:r>
              <a:rPr lang="en-US" dirty="0"/>
              <a:t>Intense stare</a:t>
            </a:r>
          </a:p>
          <a:p>
            <a:pPr lvl="1"/>
            <a:r>
              <a:rPr lang="en-US" dirty="0"/>
              <a:t>Clenched fists/jaw</a:t>
            </a:r>
          </a:p>
          <a:p>
            <a:pPr lvl="1"/>
            <a:r>
              <a:rPr lang="en-US" dirty="0"/>
              <a:t>Decreased connectedness to staff </a:t>
            </a:r>
          </a:p>
          <a:p>
            <a:r>
              <a:rPr lang="en-US" dirty="0"/>
              <a:t>Consistently redirect agitated interactions</a:t>
            </a:r>
          </a:p>
          <a:p>
            <a:pPr lvl="1"/>
            <a:r>
              <a:rPr lang="en-US" dirty="0"/>
              <a:t>"We all deserve to be treated with respect"</a:t>
            </a:r>
          </a:p>
          <a:p>
            <a:pPr lvl="1"/>
            <a:r>
              <a:rPr lang="en-US" dirty="0"/>
              <a:t>"We can not tolerate threats, everyone deserve to feel safe, you included"</a:t>
            </a:r>
          </a:p>
          <a:p>
            <a:pPr lvl="1"/>
            <a:endParaRPr lang="en-US" dirty="0"/>
          </a:p>
          <a:p>
            <a:pPr marL="342900" lvl="1"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3509028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B8820-07B5-25C1-915A-6F5B030EC88E}"/>
              </a:ext>
            </a:extLst>
          </p:cNvPr>
          <p:cNvSpPr>
            <a:spLocks noGrp="1"/>
          </p:cNvSpPr>
          <p:nvPr>
            <p:ph type="title"/>
          </p:nvPr>
        </p:nvSpPr>
        <p:spPr>
          <a:xfrm>
            <a:off x="457200" y="304800"/>
            <a:ext cx="8382000" cy="1143000"/>
          </a:xfrm>
        </p:spPr>
        <p:txBody>
          <a:bodyPr>
            <a:normAutofit fontScale="90000"/>
          </a:bodyPr>
          <a:lstStyle/>
          <a:p>
            <a:r>
              <a:rPr lang="en-US" dirty="0"/>
              <a:t>General Management of Aggression </a:t>
            </a:r>
            <a:br>
              <a:rPr lang="en-US" dirty="0"/>
            </a:br>
            <a:r>
              <a:rPr lang="en-US" dirty="0"/>
              <a:t>on Inpatient Psychiatry</a:t>
            </a:r>
            <a:endParaRPr lang="en-US"/>
          </a:p>
        </p:txBody>
      </p:sp>
      <p:sp>
        <p:nvSpPr>
          <p:cNvPr id="3" name="Content Placeholder 2">
            <a:extLst>
              <a:ext uri="{FF2B5EF4-FFF2-40B4-BE49-F238E27FC236}">
                <a16:creationId xmlns:a16="http://schemas.microsoft.com/office/drawing/2014/main" id="{7F25DF5D-ACA8-1359-B4D7-554758D2D29B}"/>
              </a:ext>
            </a:extLst>
          </p:cNvPr>
          <p:cNvSpPr>
            <a:spLocks noGrp="1"/>
          </p:cNvSpPr>
          <p:nvPr>
            <p:ph idx="1"/>
          </p:nvPr>
        </p:nvSpPr>
        <p:spPr>
          <a:xfrm>
            <a:off x="190500" y="1600200"/>
            <a:ext cx="8763000" cy="4525963"/>
          </a:xfrm>
        </p:spPr>
        <p:txBody>
          <a:bodyPr vert="horz" lIns="68580" tIns="34290" rIns="68580" bIns="34290" rtlCol="0" anchor="t">
            <a:normAutofit fontScale="92500" lnSpcReduction="20000"/>
          </a:bodyPr>
          <a:lstStyle/>
          <a:p>
            <a:r>
              <a:rPr lang="en-US" sz="3000" dirty="0"/>
              <a:t>Cue patient as to what behaviors are acceptable on the unit and what will lead to redirection</a:t>
            </a:r>
          </a:p>
          <a:p>
            <a:pPr lvl="1"/>
            <a:r>
              <a:rPr lang="en-US" sz="2600" dirty="0"/>
              <a:t>Be explicit that physical aggression to person OR property is not acceptable</a:t>
            </a:r>
          </a:p>
          <a:p>
            <a:pPr lvl="1"/>
            <a:r>
              <a:rPr lang="en-US" sz="2600" dirty="0"/>
              <a:t>Boundaries around peer interaction, language used with peers and staff, workflows on the unit (i.e. 15 min checks)</a:t>
            </a:r>
          </a:p>
          <a:p>
            <a:pPr lvl="1"/>
            <a:r>
              <a:rPr lang="en-US" sz="2600" dirty="0"/>
              <a:t>Advise patients when an oral PRN will be offered, what it will be, and what may escalate to the need for IM PRNs</a:t>
            </a:r>
          </a:p>
          <a:p>
            <a:r>
              <a:rPr lang="en-US" sz="3000" dirty="0"/>
              <a:t>Identify and communicate which patients have static risk factors for aggression </a:t>
            </a:r>
          </a:p>
          <a:p>
            <a:pPr lvl="1"/>
            <a:r>
              <a:rPr lang="en-US" sz="2600" dirty="0"/>
              <a:t>Knowing the high-risk patients allows for earlier intervention</a:t>
            </a:r>
          </a:p>
          <a:p>
            <a:pPr lvl="1"/>
            <a:r>
              <a:rPr lang="en-US" sz="2600" dirty="0"/>
              <a:t>Peer to Peer interaction is important</a:t>
            </a:r>
          </a:p>
        </p:txBody>
      </p:sp>
    </p:spTree>
    <p:extLst>
      <p:ext uri="{BB962C8B-B14F-4D97-AF65-F5344CB8AC3E}">
        <p14:creationId xmlns:p14="http://schemas.microsoft.com/office/powerpoint/2010/main" val="17573875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1F39F-12C4-4696-3365-14A5530B70DE}"/>
              </a:ext>
            </a:extLst>
          </p:cNvPr>
          <p:cNvSpPr>
            <a:spLocks noGrp="1"/>
          </p:cNvSpPr>
          <p:nvPr>
            <p:ph type="title"/>
          </p:nvPr>
        </p:nvSpPr>
        <p:spPr>
          <a:xfrm>
            <a:off x="762000" y="304800"/>
            <a:ext cx="8229600" cy="1143000"/>
          </a:xfrm>
        </p:spPr>
        <p:txBody>
          <a:bodyPr>
            <a:normAutofit fontScale="90000"/>
          </a:bodyPr>
          <a:lstStyle/>
          <a:p>
            <a:r>
              <a:rPr lang="en-US" dirty="0"/>
              <a:t>General Management of Aggression on Inpatient Psychiatry</a:t>
            </a:r>
            <a:endParaRPr lang="en-US"/>
          </a:p>
        </p:txBody>
      </p:sp>
      <p:sp>
        <p:nvSpPr>
          <p:cNvPr id="3" name="Content Placeholder 2">
            <a:extLst>
              <a:ext uri="{FF2B5EF4-FFF2-40B4-BE49-F238E27FC236}">
                <a16:creationId xmlns:a16="http://schemas.microsoft.com/office/drawing/2014/main" id="{55448BBD-2FFE-F85F-26AE-277E7B6FBDAC}"/>
              </a:ext>
            </a:extLst>
          </p:cNvPr>
          <p:cNvSpPr>
            <a:spLocks noGrp="1"/>
          </p:cNvSpPr>
          <p:nvPr>
            <p:ph idx="1"/>
          </p:nvPr>
        </p:nvSpPr>
        <p:spPr/>
        <p:txBody>
          <a:bodyPr>
            <a:normAutofit fontScale="92500" lnSpcReduction="20000"/>
          </a:bodyPr>
          <a:lstStyle/>
          <a:p>
            <a:r>
              <a:rPr lang="en-US" dirty="0"/>
              <a:t>Have uniform guidelines of behaviors that will necessitate more restrictive measures, AND enforce them</a:t>
            </a:r>
          </a:p>
          <a:p>
            <a:r>
              <a:rPr lang="en-US" dirty="0"/>
              <a:t>Debrief after an incident to consolidate knowledge and introduce more clarity on how to prevent repeat episodes of aggression </a:t>
            </a:r>
          </a:p>
          <a:p>
            <a:r>
              <a:rPr lang="en-US" dirty="0"/>
              <a:t>Purposefully check and document on the effectiveness of pharmacological interventions, this will inform future treatment plan</a:t>
            </a:r>
          </a:p>
          <a:p>
            <a:r>
              <a:rPr lang="en-US" dirty="0"/>
              <a:t>Effective use of physical space and the “show of support”</a:t>
            </a:r>
          </a:p>
        </p:txBody>
      </p:sp>
    </p:spTree>
    <p:extLst>
      <p:ext uri="{BB962C8B-B14F-4D97-AF65-F5344CB8AC3E}">
        <p14:creationId xmlns:p14="http://schemas.microsoft.com/office/powerpoint/2010/main" val="18863741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1A22-6016-AC35-173C-8D8F9210352C}"/>
              </a:ext>
            </a:extLst>
          </p:cNvPr>
          <p:cNvSpPr>
            <a:spLocks noGrp="1"/>
          </p:cNvSpPr>
          <p:nvPr>
            <p:ph type="title"/>
          </p:nvPr>
        </p:nvSpPr>
        <p:spPr>
          <a:xfrm>
            <a:off x="685800" y="304800"/>
            <a:ext cx="8229600" cy="1143000"/>
          </a:xfrm>
        </p:spPr>
        <p:txBody>
          <a:bodyPr/>
          <a:lstStyle/>
          <a:p>
            <a:pPr algn="ctr"/>
            <a:r>
              <a:rPr lang="en-US" dirty="0"/>
              <a:t>How to Pick a Treatment Algorithm</a:t>
            </a:r>
          </a:p>
        </p:txBody>
      </p:sp>
      <p:sp>
        <p:nvSpPr>
          <p:cNvPr id="3" name="Content Placeholder 2">
            <a:extLst>
              <a:ext uri="{FF2B5EF4-FFF2-40B4-BE49-F238E27FC236}">
                <a16:creationId xmlns:a16="http://schemas.microsoft.com/office/drawing/2014/main" id="{A9C310C2-A85E-FDE3-3B7C-B21324B7FFDC}"/>
              </a:ext>
            </a:extLst>
          </p:cNvPr>
          <p:cNvSpPr>
            <a:spLocks noGrp="1"/>
          </p:cNvSpPr>
          <p:nvPr>
            <p:ph idx="1"/>
          </p:nvPr>
        </p:nvSpPr>
        <p:spPr>
          <a:xfrm>
            <a:off x="381000" y="1444121"/>
            <a:ext cx="8382000" cy="4525963"/>
          </a:xfrm>
        </p:spPr>
        <p:txBody>
          <a:bodyPr>
            <a:normAutofit fontScale="70000" lnSpcReduction="20000"/>
          </a:bodyPr>
          <a:lstStyle/>
          <a:p>
            <a:r>
              <a:rPr lang="en-US" sz="3900" dirty="0"/>
              <a:t>Top Considerations</a:t>
            </a:r>
          </a:p>
          <a:p>
            <a:pPr lvl="1"/>
            <a:r>
              <a:rPr lang="en-US" sz="3100" dirty="0"/>
              <a:t>What is the goal of this treatment episode?</a:t>
            </a:r>
          </a:p>
          <a:p>
            <a:pPr lvl="2"/>
            <a:r>
              <a:rPr lang="en-US" sz="2900" dirty="0"/>
              <a:t>Detox?</a:t>
            </a:r>
          </a:p>
          <a:p>
            <a:pPr lvl="2"/>
            <a:r>
              <a:rPr lang="en-US" sz="2900" dirty="0"/>
              <a:t>Mental health crisis?</a:t>
            </a:r>
          </a:p>
          <a:p>
            <a:pPr lvl="1"/>
            <a:r>
              <a:rPr lang="en-US" sz="3100" dirty="0"/>
              <a:t>How long is projected admission?</a:t>
            </a:r>
          </a:p>
          <a:p>
            <a:pPr lvl="2"/>
            <a:r>
              <a:rPr lang="en-US" sz="2900" dirty="0"/>
              <a:t>Must pick a strategy that is sustainable</a:t>
            </a:r>
          </a:p>
          <a:p>
            <a:pPr lvl="2"/>
            <a:r>
              <a:rPr lang="en-US" sz="2900" dirty="0"/>
              <a:t>Patients do better with information about length of stay, even if acutely dysregulate with the answer</a:t>
            </a:r>
          </a:p>
          <a:p>
            <a:pPr lvl="2"/>
            <a:endParaRPr lang="en-US" dirty="0"/>
          </a:p>
          <a:p>
            <a:r>
              <a:rPr lang="en-US" sz="3900" dirty="0"/>
              <a:t>Phases of Treatment</a:t>
            </a:r>
          </a:p>
          <a:p>
            <a:pPr lvl="1"/>
            <a:r>
              <a:rPr lang="en-US" sz="3100" dirty="0"/>
              <a:t>May need more intense strategy in the beginning with high acuity</a:t>
            </a:r>
          </a:p>
          <a:p>
            <a:pPr lvl="1"/>
            <a:r>
              <a:rPr lang="en-US" sz="3100" dirty="0"/>
              <a:t>Reserve the right to change course if original method not producing intended results</a:t>
            </a:r>
          </a:p>
        </p:txBody>
      </p:sp>
    </p:spTree>
    <p:extLst>
      <p:ext uri="{BB962C8B-B14F-4D97-AF65-F5344CB8AC3E}">
        <p14:creationId xmlns:p14="http://schemas.microsoft.com/office/powerpoint/2010/main" val="37096967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1B7F2-2DE2-F79F-97D8-4B0A30375096}"/>
              </a:ext>
            </a:extLst>
          </p:cNvPr>
          <p:cNvSpPr>
            <a:spLocks noGrp="1"/>
          </p:cNvSpPr>
          <p:nvPr>
            <p:ph type="title"/>
          </p:nvPr>
        </p:nvSpPr>
        <p:spPr/>
        <p:txBody>
          <a:bodyPr/>
          <a:lstStyle/>
          <a:p>
            <a:pPr algn="ctr"/>
            <a:r>
              <a:rPr lang="en-US" dirty="0"/>
              <a:t>Treatment Algorithm (continued)</a:t>
            </a:r>
          </a:p>
        </p:txBody>
      </p:sp>
      <p:sp>
        <p:nvSpPr>
          <p:cNvPr id="3" name="Content Placeholder 2">
            <a:extLst>
              <a:ext uri="{FF2B5EF4-FFF2-40B4-BE49-F238E27FC236}">
                <a16:creationId xmlns:a16="http://schemas.microsoft.com/office/drawing/2014/main" id="{5FED1692-73B3-FDA1-0413-C47432B2D7EB}"/>
              </a:ext>
            </a:extLst>
          </p:cNvPr>
          <p:cNvSpPr>
            <a:spLocks noGrp="1"/>
          </p:cNvSpPr>
          <p:nvPr>
            <p:ph idx="1"/>
          </p:nvPr>
        </p:nvSpPr>
        <p:spPr/>
        <p:txBody>
          <a:bodyPr vert="horz" lIns="68580" tIns="34290" rIns="68580" bIns="34290" rtlCol="0" anchor="t">
            <a:normAutofit/>
          </a:bodyPr>
          <a:lstStyle/>
          <a:p>
            <a:r>
              <a:rPr lang="en-US" sz="2700" dirty="0"/>
              <a:t>Collaborate with patient to identify their goals for care, your goals for care and the corresponding therapeutic offerings (even if not medication!)</a:t>
            </a:r>
          </a:p>
          <a:p>
            <a:r>
              <a:rPr lang="en-US" sz="2700" dirty="0"/>
              <a:t>Agitation can change moment to moment, decide contingencies for high-risk patients so that there is no delay in treatment if agitation arises rapidly</a:t>
            </a:r>
          </a:p>
          <a:p>
            <a:r>
              <a:rPr lang="en-US" sz="2700" dirty="0"/>
              <a:t>Always consider contributing factors that may impact certain tools, ex. Trauma and restraints </a:t>
            </a:r>
          </a:p>
        </p:txBody>
      </p:sp>
    </p:spTree>
    <p:extLst>
      <p:ext uri="{BB962C8B-B14F-4D97-AF65-F5344CB8AC3E}">
        <p14:creationId xmlns:p14="http://schemas.microsoft.com/office/powerpoint/2010/main" val="1551495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0D002-BB39-EAE6-D986-87E3CE7D5425}"/>
              </a:ext>
            </a:extLst>
          </p:cNvPr>
          <p:cNvSpPr>
            <a:spLocks noGrp="1"/>
          </p:cNvSpPr>
          <p:nvPr>
            <p:ph type="title"/>
          </p:nvPr>
        </p:nvSpPr>
        <p:spPr/>
        <p:txBody>
          <a:bodyPr/>
          <a:lstStyle/>
          <a:p>
            <a:pPr algn="ctr"/>
            <a:r>
              <a:rPr lang="en-US"/>
              <a:t>Treatment Algorithm (continued)</a:t>
            </a:r>
          </a:p>
        </p:txBody>
      </p:sp>
      <p:sp>
        <p:nvSpPr>
          <p:cNvPr id="3" name="Content Placeholder 2">
            <a:extLst>
              <a:ext uri="{FF2B5EF4-FFF2-40B4-BE49-F238E27FC236}">
                <a16:creationId xmlns:a16="http://schemas.microsoft.com/office/drawing/2014/main" id="{A23F3FEE-A252-4B6C-B939-6F2FB8FC640E}"/>
              </a:ext>
            </a:extLst>
          </p:cNvPr>
          <p:cNvSpPr>
            <a:spLocks noGrp="1"/>
          </p:cNvSpPr>
          <p:nvPr>
            <p:ph idx="1"/>
          </p:nvPr>
        </p:nvSpPr>
        <p:spPr/>
        <p:txBody>
          <a:bodyPr>
            <a:normAutofit fontScale="92500" lnSpcReduction="20000"/>
          </a:bodyPr>
          <a:lstStyle/>
          <a:p>
            <a:r>
              <a:rPr lang="en-US" sz="2900" dirty="0"/>
              <a:t>Pick medications that forwards treatment and use the lowest effective dose </a:t>
            </a:r>
          </a:p>
          <a:p>
            <a:pPr lvl="1"/>
            <a:r>
              <a:rPr lang="en-US" sz="2900" dirty="0"/>
              <a:t>For a patient with behavioral agitation that also has alcohol or benzo use d/o, consider a medication strategy that does not include benzos</a:t>
            </a:r>
          </a:p>
          <a:p>
            <a:r>
              <a:rPr lang="en-US" sz="2900" dirty="0"/>
              <a:t>Always consider outpatient prescribed medications and previous effectiveness </a:t>
            </a:r>
          </a:p>
          <a:p>
            <a:r>
              <a:rPr lang="en-US" sz="2900" dirty="0"/>
              <a:t>Special Considerations:</a:t>
            </a:r>
          </a:p>
          <a:p>
            <a:pPr lvl="1"/>
            <a:r>
              <a:rPr lang="en-US" sz="2900" dirty="0"/>
              <a:t>Trauma</a:t>
            </a:r>
          </a:p>
          <a:p>
            <a:pPr lvl="1"/>
            <a:r>
              <a:rPr lang="en-US" sz="2900" dirty="0"/>
              <a:t>Elderly patients</a:t>
            </a:r>
          </a:p>
          <a:p>
            <a:pPr lvl="1"/>
            <a:r>
              <a:rPr lang="en-US" sz="2900" dirty="0"/>
              <a:t>Physical constraints</a:t>
            </a:r>
          </a:p>
        </p:txBody>
      </p:sp>
    </p:spTree>
    <p:extLst>
      <p:ext uri="{BB962C8B-B14F-4D97-AF65-F5344CB8AC3E}">
        <p14:creationId xmlns:p14="http://schemas.microsoft.com/office/powerpoint/2010/main" val="33713406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26016-4F10-5578-7D96-A78102D3D143}"/>
              </a:ext>
            </a:extLst>
          </p:cNvPr>
          <p:cNvSpPr>
            <a:spLocks noGrp="1"/>
          </p:cNvSpPr>
          <p:nvPr>
            <p:ph type="title"/>
          </p:nvPr>
        </p:nvSpPr>
        <p:spPr>
          <a:xfrm>
            <a:off x="762000" y="381000"/>
            <a:ext cx="8229600" cy="1143000"/>
          </a:xfrm>
        </p:spPr>
        <p:txBody>
          <a:bodyPr>
            <a:noAutofit/>
          </a:bodyPr>
          <a:lstStyle/>
          <a:p>
            <a:pPr algn="l"/>
            <a:r>
              <a:rPr lang="en-US" dirty="0"/>
              <a:t>General Guidelines for Psychopharmacological Choices</a:t>
            </a:r>
          </a:p>
        </p:txBody>
      </p:sp>
      <p:sp>
        <p:nvSpPr>
          <p:cNvPr id="3" name="Content Placeholder 2">
            <a:extLst>
              <a:ext uri="{FF2B5EF4-FFF2-40B4-BE49-F238E27FC236}">
                <a16:creationId xmlns:a16="http://schemas.microsoft.com/office/drawing/2014/main" id="{51F40EF0-6C10-9A1B-ED3F-37DB8238C708}"/>
              </a:ext>
            </a:extLst>
          </p:cNvPr>
          <p:cNvSpPr>
            <a:spLocks noGrp="1"/>
          </p:cNvSpPr>
          <p:nvPr>
            <p:ph idx="1"/>
          </p:nvPr>
        </p:nvSpPr>
        <p:spPr>
          <a:xfrm>
            <a:off x="457200" y="1752600"/>
            <a:ext cx="8229600" cy="4525963"/>
          </a:xfrm>
        </p:spPr>
        <p:txBody>
          <a:bodyPr>
            <a:normAutofit fontScale="85000" lnSpcReduction="20000"/>
          </a:bodyPr>
          <a:lstStyle/>
          <a:p>
            <a:r>
              <a:rPr lang="en-US" dirty="0"/>
              <a:t>Pick medications that forward treatment and are not reinforcing in other ways</a:t>
            </a:r>
          </a:p>
          <a:p>
            <a:r>
              <a:rPr lang="en-US" dirty="0"/>
              <a:t>Be specific about behaviors that should result in PRN medication </a:t>
            </a:r>
          </a:p>
          <a:p>
            <a:pPr lvl="1"/>
            <a:r>
              <a:rPr lang="en-US" dirty="0"/>
              <a:t>Be descriptive about when to use oral versus IM </a:t>
            </a:r>
          </a:p>
          <a:p>
            <a:pPr lvl="1"/>
            <a:r>
              <a:rPr lang="en-US" dirty="0"/>
              <a:t>Unless there is a contraindication, physical violence should lead to IMs</a:t>
            </a:r>
          </a:p>
          <a:p>
            <a:r>
              <a:rPr lang="en-US" dirty="0"/>
              <a:t>Use doses to minimize numbers of administration</a:t>
            </a:r>
          </a:p>
          <a:p>
            <a:pPr lvl="1"/>
            <a:r>
              <a:rPr lang="en-US" dirty="0"/>
              <a:t>For example, consider Zyprexa 10 mg instead of 5 mg for overt agitation </a:t>
            </a:r>
          </a:p>
          <a:p>
            <a:r>
              <a:rPr lang="en-US" dirty="0"/>
              <a:t>Every medication should have an indication and consider what side effects might result</a:t>
            </a:r>
          </a:p>
        </p:txBody>
      </p:sp>
    </p:spTree>
    <p:extLst>
      <p:ext uri="{BB962C8B-B14F-4D97-AF65-F5344CB8AC3E}">
        <p14:creationId xmlns:p14="http://schemas.microsoft.com/office/powerpoint/2010/main" val="3425255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886AD-3EA0-8178-B6FC-E0A158D2A656}"/>
              </a:ext>
            </a:extLst>
          </p:cNvPr>
          <p:cNvSpPr>
            <a:spLocks noGrp="1"/>
          </p:cNvSpPr>
          <p:nvPr>
            <p:ph type="title"/>
          </p:nvPr>
        </p:nvSpPr>
        <p:spPr>
          <a:xfrm>
            <a:off x="-914400" y="381000"/>
            <a:ext cx="8229600" cy="1143000"/>
          </a:xfrm>
        </p:spPr>
        <p:txBody>
          <a:bodyPr/>
          <a:lstStyle/>
          <a:p>
            <a:pPr algn="ctr"/>
            <a:r>
              <a:rPr lang="en-US" dirty="0"/>
              <a:t>Behavioral Contracts</a:t>
            </a:r>
          </a:p>
        </p:txBody>
      </p:sp>
      <p:sp>
        <p:nvSpPr>
          <p:cNvPr id="3" name="Content Placeholder 2">
            <a:extLst>
              <a:ext uri="{FF2B5EF4-FFF2-40B4-BE49-F238E27FC236}">
                <a16:creationId xmlns:a16="http://schemas.microsoft.com/office/drawing/2014/main" id="{ABA242D1-8913-C970-D18A-9C514F9C1694}"/>
              </a:ext>
            </a:extLst>
          </p:cNvPr>
          <p:cNvSpPr>
            <a:spLocks noGrp="1"/>
          </p:cNvSpPr>
          <p:nvPr>
            <p:ph idx="1"/>
          </p:nvPr>
        </p:nvSpPr>
        <p:spPr>
          <a:xfrm>
            <a:off x="457200" y="1371600"/>
            <a:ext cx="8229600" cy="4525963"/>
          </a:xfrm>
        </p:spPr>
        <p:txBody>
          <a:bodyPr vert="horz" lIns="68580" tIns="34290" rIns="68580" bIns="34290" rtlCol="0" anchor="t">
            <a:normAutofit fontScale="92500" lnSpcReduction="10000"/>
          </a:bodyPr>
          <a:lstStyle/>
          <a:p>
            <a:r>
              <a:rPr lang="en-US" dirty="0"/>
              <a:t>Important to have a shared understanding with the patient of expectations, anticipated staff responses to undesirable behaviors</a:t>
            </a:r>
          </a:p>
          <a:p>
            <a:r>
              <a:rPr lang="en-US" dirty="0"/>
              <a:t>Be very concrete about goals , consequences and rewards</a:t>
            </a:r>
          </a:p>
          <a:p>
            <a:r>
              <a:rPr lang="en-US" dirty="0"/>
              <a:t>Have easy access to written agreement for all disciplines to ensure consistent care.  </a:t>
            </a:r>
          </a:p>
          <a:p>
            <a:r>
              <a:rPr lang="en-US" dirty="0"/>
              <a:t>Consider when aggression/agitation is best managed behaviorally without adjunctive pharmacological support </a:t>
            </a:r>
          </a:p>
        </p:txBody>
      </p:sp>
    </p:spTree>
    <p:extLst>
      <p:ext uri="{BB962C8B-B14F-4D97-AF65-F5344CB8AC3E}">
        <p14:creationId xmlns:p14="http://schemas.microsoft.com/office/powerpoint/2010/main" val="751635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8C2DF-EF09-B40F-282B-D3F0DAFED145}"/>
              </a:ext>
            </a:extLst>
          </p:cNvPr>
          <p:cNvSpPr>
            <a:spLocks noGrp="1"/>
          </p:cNvSpPr>
          <p:nvPr>
            <p:ph type="title"/>
          </p:nvPr>
        </p:nvSpPr>
        <p:spPr/>
        <p:txBody>
          <a:bodyPr/>
          <a:lstStyle/>
          <a:p>
            <a:pPr algn="ctr"/>
            <a:r>
              <a:rPr lang="en-US"/>
              <a:t>Sample Behavioral Contract</a:t>
            </a:r>
          </a:p>
        </p:txBody>
      </p:sp>
      <p:sp>
        <p:nvSpPr>
          <p:cNvPr id="3" name="Content Placeholder 2">
            <a:extLst>
              <a:ext uri="{FF2B5EF4-FFF2-40B4-BE49-F238E27FC236}">
                <a16:creationId xmlns:a16="http://schemas.microsoft.com/office/drawing/2014/main" id="{09833A02-62E2-87E6-8D9B-9C9B531515D7}"/>
              </a:ext>
            </a:extLst>
          </p:cNvPr>
          <p:cNvSpPr>
            <a:spLocks noGrp="1"/>
          </p:cNvSpPr>
          <p:nvPr>
            <p:ph sz="half" idx="1"/>
          </p:nvPr>
        </p:nvSpPr>
        <p:spPr/>
        <p:txBody>
          <a:bodyPr vert="horz" lIns="68580" tIns="34290" rIns="68580" bIns="34290" rtlCol="0" anchor="t">
            <a:noAutofit/>
          </a:bodyPr>
          <a:lstStyle/>
          <a:p>
            <a:pPr marL="0" indent="0">
              <a:buNone/>
            </a:pPr>
            <a:r>
              <a:rPr lang="en-US" sz="1400" b="1" dirty="0"/>
              <a:t>Behavioral Strategies (Unit-Based)</a:t>
            </a:r>
            <a:endParaRPr lang="en-US" sz="1400" dirty="0"/>
          </a:p>
          <a:p>
            <a:pPr marL="0" indent="0">
              <a:buNone/>
            </a:pPr>
            <a:r>
              <a:rPr lang="en-US" sz="1400" b="1" dirty="0"/>
              <a:t>1. Antecedent Management (Prevention)</a:t>
            </a:r>
            <a:endParaRPr lang="en-US" sz="1400" dirty="0"/>
          </a:p>
          <a:p>
            <a:pPr marL="0" indent="0">
              <a:buNone/>
            </a:pPr>
            <a:r>
              <a:rPr lang="en-US" sz="1400" dirty="0"/>
              <a:t>Identify individual </a:t>
            </a:r>
            <a:r>
              <a:rPr lang="en-US" sz="1400" b="1" dirty="0"/>
              <a:t>triggers</a:t>
            </a:r>
            <a:r>
              <a:rPr lang="en-US" sz="1400" dirty="0"/>
              <a:t> (e.g., loud environments, perceived disrespect, changes in routine).</a:t>
            </a:r>
          </a:p>
          <a:p>
            <a:pPr marL="0" indent="0">
              <a:buNone/>
            </a:pPr>
            <a:r>
              <a:rPr lang="en-US" sz="1400" b="1" dirty="0"/>
              <a:t>Structured schedule</a:t>
            </a:r>
            <a:r>
              <a:rPr lang="en-US" sz="1400" dirty="0"/>
              <a:t>: Ensure consistent daily programming with clear expectations.</a:t>
            </a:r>
          </a:p>
          <a:p>
            <a:pPr marL="0" indent="0">
              <a:buNone/>
            </a:pPr>
            <a:r>
              <a:rPr lang="en-US" sz="1400" b="1" dirty="0"/>
              <a:t>Proactive check-ins</a:t>
            </a:r>
            <a:r>
              <a:rPr lang="en-US" sz="1400" dirty="0"/>
              <a:t> by nursing or therapy staff during high-risk times (e.g., transitions, post-group).</a:t>
            </a:r>
          </a:p>
          <a:p>
            <a:pPr marL="0" indent="0">
              <a:buNone/>
            </a:pPr>
            <a:r>
              <a:rPr lang="en-US" sz="1400" b="1" dirty="0"/>
              <a:t>2. Skill-Building Interventions</a:t>
            </a:r>
            <a:endParaRPr lang="en-US" sz="1400" dirty="0"/>
          </a:p>
          <a:p>
            <a:pPr marL="0" indent="0">
              <a:buNone/>
            </a:pPr>
            <a:r>
              <a:rPr lang="en-US" sz="1400" dirty="0"/>
              <a:t>Daily participation in </a:t>
            </a:r>
            <a:r>
              <a:rPr lang="en-US" sz="1400" b="1" dirty="0"/>
              <a:t>anger management or emotion regulation groups</a:t>
            </a:r>
            <a:r>
              <a:rPr lang="en-US" sz="1400" dirty="0"/>
              <a:t> (e.g., DBT skills, mindfulness).</a:t>
            </a:r>
          </a:p>
          <a:p>
            <a:pPr marL="0" indent="0">
              <a:buNone/>
            </a:pPr>
            <a:r>
              <a:rPr lang="en-US" sz="1400" dirty="0"/>
              <a:t>Encourage patient to request a </a:t>
            </a:r>
            <a:r>
              <a:rPr lang="en-US" sz="1400" b="1" dirty="0"/>
              <a:t>"cool-off pass"</a:t>
            </a:r>
            <a:r>
              <a:rPr lang="en-US" sz="1400" dirty="0"/>
              <a:t> or supervised time-out in a quiet room when escalating.</a:t>
            </a:r>
          </a:p>
          <a:p>
            <a:pPr marL="0" indent="0">
              <a:buNone/>
            </a:pPr>
            <a:r>
              <a:rPr lang="en-US" sz="1400" dirty="0"/>
              <a:t>Staff to </a:t>
            </a:r>
            <a:r>
              <a:rPr lang="en-US" sz="1400" b="1" dirty="0"/>
              <a:t>model calm communication</a:t>
            </a:r>
            <a:r>
              <a:rPr lang="en-US" sz="1400" dirty="0"/>
              <a:t> and reinforce appropriate verbal expression of feelings.</a:t>
            </a:r>
          </a:p>
          <a:p>
            <a:pPr lvl="1"/>
            <a:endParaRPr lang="en-US" sz="900"/>
          </a:p>
          <a:p>
            <a:endParaRPr lang="en-US"/>
          </a:p>
        </p:txBody>
      </p:sp>
      <p:sp>
        <p:nvSpPr>
          <p:cNvPr id="4" name="Content Placeholder 3">
            <a:extLst>
              <a:ext uri="{FF2B5EF4-FFF2-40B4-BE49-F238E27FC236}">
                <a16:creationId xmlns:a16="http://schemas.microsoft.com/office/drawing/2014/main" id="{84D14A07-6D14-1044-BF85-53AD3A41FA3C}"/>
              </a:ext>
            </a:extLst>
          </p:cNvPr>
          <p:cNvSpPr>
            <a:spLocks noGrp="1"/>
          </p:cNvSpPr>
          <p:nvPr>
            <p:ph sz="half" idx="2"/>
          </p:nvPr>
        </p:nvSpPr>
        <p:spPr/>
        <p:txBody>
          <a:bodyPr vert="horz" lIns="68580" tIns="34290" rIns="68580" bIns="34290" rtlCol="0" anchor="t">
            <a:normAutofit/>
          </a:bodyPr>
          <a:lstStyle/>
          <a:p>
            <a:pPr marL="0" indent="0">
              <a:buNone/>
            </a:pPr>
            <a:r>
              <a:rPr lang="en-US" sz="1200" b="1" dirty="0"/>
              <a:t>3. Replacement Behavior &amp; Reinforcement</a:t>
            </a:r>
            <a:endParaRPr lang="en-US" sz="1200" dirty="0"/>
          </a:p>
          <a:p>
            <a:pPr marL="0" indent="0">
              <a:buNone/>
            </a:pPr>
            <a:r>
              <a:rPr lang="en-US" sz="1200" dirty="0"/>
              <a:t>Recognize and praise use of alternative behaviors (e.g., using coping statements, walking away).</a:t>
            </a:r>
          </a:p>
          <a:p>
            <a:pPr marL="0" indent="0">
              <a:buNone/>
            </a:pPr>
            <a:r>
              <a:rPr lang="en-US" sz="1200" dirty="0"/>
              <a:t>Reinforce </a:t>
            </a:r>
            <a:r>
              <a:rPr lang="en-US" sz="1200" b="1" dirty="0"/>
              <a:t>non-aggressive conflict resolution</a:t>
            </a:r>
            <a:r>
              <a:rPr lang="en-US" sz="1200" dirty="0"/>
              <a:t> with </a:t>
            </a:r>
            <a:r>
              <a:rPr lang="en-US" sz="1200" b="1" dirty="0"/>
              <a:t>unit privileges</a:t>
            </a:r>
            <a:r>
              <a:rPr lang="en-US" sz="1200" dirty="0"/>
              <a:t> (e.g., extra group choice, time in recreation room).</a:t>
            </a:r>
          </a:p>
          <a:p>
            <a:pPr marL="0" indent="0">
              <a:buNone/>
            </a:pPr>
            <a:r>
              <a:rPr lang="en-US" sz="1200" dirty="0"/>
              <a:t>Implement a </a:t>
            </a:r>
            <a:r>
              <a:rPr lang="en-US" sz="1200" b="1" dirty="0"/>
              <a:t>token system</a:t>
            </a:r>
            <a:r>
              <a:rPr lang="en-US" sz="1200" dirty="0"/>
              <a:t> or daily behavioral points chart if available.</a:t>
            </a:r>
          </a:p>
          <a:p>
            <a:pPr marL="0" indent="0">
              <a:buNone/>
            </a:pPr>
            <a:r>
              <a:rPr lang="en-US" sz="1200" b="1" dirty="0"/>
              <a:t>4. Crisis Intervention / Consequences</a:t>
            </a:r>
            <a:endParaRPr lang="en-US" sz="1200" dirty="0"/>
          </a:p>
          <a:p>
            <a:pPr marL="0" indent="0">
              <a:buNone/>
            </a:pPr>
            <a:r>
              <a:rPr lang="en-US" sz="1200" dirty="0"/>
              <a:t>If escalating: initiate </a:t>
            </a:r>
            <a:r>
              <a:rPr lang="en-US" sz="1200" b="1" dirty="0"/>
              <a:t>verbal de-escalation</a:t>
            </a:r>
            <a:r>
              <a:rPr lang="en-US" sz="1200" dirty="0"/>
              <a:t> protocol immediately.</a:t>
            </a:r>
          </a:p>
          <a:p>
            <a:pPr marL="0" indent="0">
              <a:buNone/>
            </a:pPr>
            <a:r>
              <a:rPr lang="en-US" sz="1200" dirty="0"/>
              <a:t>If aggressive behavior occurs:</a:t>
            </a:r>
          </a:p>
          <a:p>
            <a:pPr marL="342900" lvl="1" indent="0">
              <a:buNone/>
            </a:pPr>
            <a:r>
              <a:rPr lang="en-US" sz="1200" dirty="0"/>
              <a:t>Use </a:t>
            </a:r>
            <a:r>
              <a:rPr lang="en-US" sz="1200" b="1" dirty="0"/>
              <a:t>least-restrictive intervention</a:t>
            </a:r>
            <a:r>
              <a:rPr lang="en-US" sz="1200" dirty="0"/>
              <a:t> first (verbal redirection, offer PRN medication).</a:t>
            </a:r>
          </a:p>
          <a:p>
            <a:pPr marL="342900" lvl="1" indent="0">
              <a:buNone/>
            </a:pPr>
            <a:r>
              <a:rPr lang="en-US" sz="1200" dirty="0"/>
              <a:t>Implement </a:t>
            </a:r>
            <a:r>
              <a:rPr lang="en-US" sz="1200" b="1" dirty="0"/>
              <a:t>behavioral consequence</a:t>
            </a:r>
            <a:r>
              <a:rPr lang="en-US" sz="1200" dirty="0"/>
              <a:t> per unit protocol (e.g., temporary removal from group activities, increased observation).</a:t>
            </a:r>
          </a:p>
          <a:p>
            <a:pPr marL="342900" lvl="1" indent="0">
              <a:buNone/>
            </a:pPr>
            <a:r>
              <a:rPr lang="en-US" sz="1200" dirty="0"/>
              <a:t>Conduct a </a:t>
            </a:r>
            <a:r>
              <a:rPr lang="en-US" sz="1200" b="1" dirty="0"/>
              <a:t>post-incident debrief</a:t>
            </a:r>
            <a:r>
              <a:rPr lang="en-US" sz="1200" dirty="0"/>
              <a:t> with staff and patient to review triggers and alternate strategies.</a:t>
            </a:r>
          </a:p>
          <a:p>
            <a:pPr marL="0" indent="0">
              <a:buNone/>
            </a:pPr>
            <a:endParaRPr lang="en-US"/>
          </a:p>
        </p:txBody>
      </p:sp>
    </p:spTree>
    <p:extLst>
      <p:ext uri="{BB962C8B-B14F-4D97-AF65-F5344CB8AC3E}">
        <p14:creationId xmlns:p14="http://schemas.microsoft.com/office/powerpoint/2010/main" val="3202603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E1340-ED45-C9F7-96C3-D4BA91311D3E}"/>
              </a:ext>
            </a:extLst>
          </p:cNvPr>
          <p:cNvSpPr>
            <a:spLocks noGrp="1"/>
          </p:cNvSpPr>
          <p:nvPr>
            <p:ph type="title"/>
          </p:nvPr>
        </p:nvSpPr>
        <p:spPr>
          <a:xfrm>
            <a:off x="-2209800" y="533400"/>
            <a:ext cx="8229600" cy="1143000"/>
          </a:xfrm>
        </p:spPr>
        <p:txBody>
          <a:bodyPr>
            <a:normAutofit fontScale="90000"/>
          </a:bodyPr>
          <a:lstStyle/>
          <a:p>
            <a:r>
              <a:rPr lang="en-US" sz="4900" dirty="0"/>
              <a:t>Disclosures:</a:t>
            </a:r>
            <a:br>
              <a:rPr lang="en-US" dirty="0"/>
            </a:br>
            <a:endParaRPr lang="en-US" dirty="0"/>
          </a:p>
        </p:txBody>
      </p:sp>
      <p:sp>
        <p:nvSpPr>
          <p:cNvPr id="3" name="Content Placeholder 2">
            <a:extLst>
              <a:ext uri="{FF2B5EF4-FFF2-40B4-BE49-F238E27FC236}">
                <a16:creationId xmlns:a16="http://schemas.microsoft.com/office/drawing/2014/main" id="{E52BD6E0-B7D9-56FD-3130-418F9A2D9026}"/>
              </a:ext>
            </a:extLst>
          </p:cNvPr>
          <p:cNvSpPr>
            <a:spLocks noGrp="1"/>
          </p:cNvSpPr>
          <p:nvPr>
            <p:ph idx="1"/>
          </p:nvPr>
        </p:nvSpPr>
        <p:spPr>
          <a:xfrm>
            <a:off x="533400" y="1295402"/>
            <a:ext cx="8229600" cy="4525963"/>
          </a:xfrm>
        </p:spPr>
        <p:txBody>
          <a:bodyPr/>
          <a:lstStyle/>
          <a:p>
            <a:pPr marL="0" indent="0">
              <a:buNone/>
            </a:pPr>
            <a:r>
              <a:rPr lang="en-US" dirty="0"/>
              <a:t>In compliance with the ACCME Standards for Commercial Support of CME, I do not have any relevant financial relationships to disclose in relation to this presentation.</a:t>
            </a:r>
          </a:p>
          <a:p>
            <a:pPr marL="0" indent="0">
              <a:buNone/>
            </a:pPr>
            <a:endParaRPr lang="en-US" dirty="0"/>
          </a:p>
        </p:txBody>
      </p:sp>
    </p:spTree>
    <p:extLst>
      <p:ext uri="{BB962C8B-B14F-4D97-AF65-F5344CB8AC3E}">
        <p14:creationId xmlns:p14="http://schemas.microsoft.com/office/powerpoint/2010/main" val="2877749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6D685-8DB2-700B-30EB-3A488F32487F}"/>
              </a:ext>
            </a:extLst>
          </p:cNvPr>
          <p:cNvSpPr>
            <a:spLocks noGrp="1"/>
          </p:cNvSpPr>
          <p:nvPr>
            <p:ph type="title"/>
          </p:nvPr>
        </p:nvSpPr>
        <p:spPr/>
        <p:txBody>
          <a:bodyPr/>
          <a:lstStyle/>
          <a:p>
            <a:pPr>
              <a:spcBef>
                <a:spcPts val="0"/>
              </a:spcBef>
            </a:pPr>
            <a:r>
              <a:rPr lang="en-US" dirty="0"/>
              <a:t>Bad Behavior vs. Psychiatric Illness</a:t>
            </a:r>
          </a:p>
        </p:txBody>
      </p:sp>
      <p:sp>
        <p:nvSpPr>
          <p:cNvPr id="3" name="Content Placeholder 2">
            <a:extLst>
              <a:ext uri="{FF2B5EF4-FFF2-40B4-BE49-F238E27FC236}">
                <a16:creationId xmlns:a16="http://schemas.microsoft.com/office/drawing/2014/main" id="{C5DF284D-2E9B-7CA0-9B1C-BAB5A8E16828}"/>
              </a:ext>
            </a:extLst>
          </p:cNvPr>
          <p:cNvSpPr>
            <a:spLocks noGrp="1"/>
          </p:cNvSpPr>
          <p:nvPr>
            <p:ph idx="1"/>
          </p:nvPr>
        </p:nvSpPr>
        <p:spPr>
          <a:xfrm>
            <a:off x="304800" y="1416061"/>
            <a:ext cx="8229600" cy="4525963"/>
          </a:xfrm>
        </p:spPr>
        <p:txBody>
          <a:bodyPr vert="horz" lIns="68580" tIns="34290" rIns="68580" bIns="34290" rtlCol="0" anchor="t">
            <a:normAutofit fontScale="92500" lnSpcReduction="10000"/>
          </a:bodyPr>
          <a:lstStyle/>
          <a:p>
            <a:r>
              <a:rPr lang="en-US" dirty="0"/>
              <a:t>Important to evaluate behaviors as what is a product of under treated illness versus what is oppositional/volitional</a:t>
            </a:r>
          </a:p>
          <a:p>
            <a:r>
              <a:rPr lang="en-US" dirty="0"/>
              <a:t>Consider contributing factors such as personality constructs and learned behaviors</a:t>
            </a:r>
          </a:p>
          <a:p>
            <a:r>
              <a:rPr lang="en-US" dirty="0"/>
              <a:t>Allow natural consequences in conjunction with enforcing consequences from behavioral plan</a:t>
            </a:r>
          </a:p>
          <a:p>
            <a:r>
              <a:rPr lang="en-US" dirty="0"/>
              <a:t>Always consider the contribution of countertransference, there is (even an ounce of) compassion to be find in anyone's story</a:t>
            </a:r>
          </a:p>
        </p:txBody>
      </p:sp>
    </p:spTree>
    <p:extLst>
      <p:ext uri="{BB962C8B-B14F-4D97-AF65-F5344CB8AC3E}">
        <p14:creationId xmlns:p14="http://schemas.microsoft.com/office/powerpoint/2010/main" val="4275106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412CC-F1CA-533C-10DF-0BC8ED2C6AC7}"/>
              </a:ext>
            </a:extLst>
          </p:cNvPr>
          <p:cNvSpPr>
            <a:spLocks noGrp="1"/>
          </p:cNvSpPr>
          <p:nvPr>
            <p:ph type="title"/>
          </p:nvPr>
        </p:nvSpPr>
        <p:spPr>
          <a:xfrm>
            <a:off x="838200" y="685800"/>
            <a:ext cx="8229600" cy="1143000"/>
          </a:xfrm>
        </p:spPr>
        <p:txBody>
          <a:bodyPr>
            <a:noAutofit/>
          </a:bodyPr>
          <a:lstStyle/>
          <a:p>
            <a:pPr algn="l"/>
            <a:r>
              <a:rPr lang="en-US" dirty="0"/>
              <a:t>General Framework for </a:t>
            </a:r>
            <a:br>
              <a:rPr lang="en-US" dirty="0"/>
            </a:br>
            <a:r>
              <a:rPr lang="en-US" dirty="0"/>
              <a:t>Managing Aggression</a:t>
            </a:r>
          </a:p>
        </p:txBody>
      </p:sp>
      <p:sp>
        <p:nvSpPr>
          <p:cNvPr id="3" name="Content Placeholder 2">
            <a:extLst>
              <a:ext uri="{FF2B5EF4-FFF2-40B4-BE49-F238E27FC236}">
                <a16:creationId xmlns:a16="http://schemas.microsoft.com/office/drawing/2014/main" id="{81A51AF1-2CF0-71F7-85B3-C08D83B72C74}"/>
              </a:ext>
            </a:extLst>
          </p:cNvPr>
          <p:cNvSpPr>
            <a:spLocks noGrp="1"/>
          </p:cNvSpPr>
          <p:nvPr>
            <p:ph idx="1"/>
          </p:nvPr>
        </p:nvSpPr>
        <p:spPr>
          <a:xfrm>
            <a:off x="457200" y="2057400"/>
            <a:ext cx="8229600" cy="4525963"/>
          </a:xfrm>
        </p:spPr>
        <p:txBody>
          <a:bodyPr/>
          <a:lstStyle/>
          <a:p>
            <a:r>
              <a:rPr lang="en-US" dirty="0"/>
              <a:t>Observe</a:t>
            </a:r>
            <a:r>
              <a:rPr lang="en-US" dirty="0">
                <a:sym typeface="Wingdings" panose="05000000000000000000" pitchFamily="2" charset="2"/>
              </a:rPr>
              <a:t> Assess Risk Secure Environment De-escalate Medication/ Therapeutic Support Debrief  Update Treatment Plan</a:t>
            </a:r>
            <a:endParaRPr lang="en-US" dirty="0"/>
          </a:p>
        </p:txBody>
      </p:sp>
    </p:spTree>
    <p:extLst>
      <p:ext uri="{BB962C8B-B14F-4D97-AF65-F5344CB8AC3E}">
        <p14:creationId xmlns:p14="http://schemas.microsoft.com/office/powerpoint/2010/main" val="3248692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25271-D357-6F23-D4D7-83EFAA9303B2}"/>
              </a:ext>
            </a:extLst>
          </p:cNvPr>
          <p:cNvSpPr>
            <a:spLocks noGrp="1"/>
          </p:cNvSpPr>
          <p:nvPr>
            <p:ph type="title"/>
          </p:nvPr>
        </p:nvSpPr>
        <p:spPr>
          <a:xfrm>
            <a:off x="228600" y="304800"/>
            <a:ext cx="8229600" cy="1143000"/>
          </a:xfrm>
        </p:spPr>
        <p:txBody>
          <a:bodyPr/>
          <a:lstStyle/>
          <a:p>
            <a:pPr algn="ctr"/>
            <a:r>
              <a:rPr lang="en-US" dirty="0"/>
              <a:t>Substance Use and Aggression</a:t>
            </a:r>
          </a:p>
        </p:txBody>
      </p:sp>
      <p:sp>
        <p:nvSpPr>
          <p:cNvPr id="3" name="Content Placeholder 2">
            <a:extLst>
              <a:ext uri="{FF2B5EF4-FFF2-40B4-BE49-F238E27FC236}">
                <a16:creationId xmlns:a16="http://schemas.microsoft.com/office/drawing/2014/main" id="{0EEE1B4C-B71A-1A50-634A-85C7B2A55164}"/>
              </a:ext>
            </a:extLst>
          </p:cNvPr>
          <p:cNvSpPr>
            <a:spLocks noGrp="1"/>
          </p:cNvSpPr>
          <p:nvPr>
            <p:ph idx="1"/>
          </p:nvPr>
        </p:nvSpPr>
        <p:spPr/>
        <p:txBody>
          <a:bodyPr>
            <a:normAutofit/>
          </a:bodyPr>
          <a:lstStyle/>
          <a:p>
            <a:r>
              <a:rPr lang="en-US" dirty="0"/>
              <a:t>Correlation widely accepted </a:t>
            </a:r>
          </a:p>
          <a:p>
            <a:r>
              <a:rPr lang="en-US" dirty="0"/>
              <a:t>Have found associations with periods of craving, withdrawal, acute intoxication </a:t>
            </a:r>
          </a:p>
          <a:p>
            <a:r>
              <a:rPr lang="en-US" dirty="0"/>
              <a:t>Impacts sleep, which poor sleep can be correlated with aggression (important to address this explicitly) </a:t>
            </a:r>
          </a:p>
        </p:txBody>
      </p:sp>
    </p:spTree>
    <p:extLst>
      <p:ext uri="{BB962C8B-B14F-4D97-AF65-F5344CB8AC3E}">
        <p14:creationId xmlns:p14="http://schemas.microsoft.com/office/powerpoint/2010/main" val="37791386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4AC87-00DC-5DA2-0DB5-EBB7FE8234B4}"/>
              </a:ext>
            </a:extLst>
          </p:cNvPr>
          <p:cNvSpPr>
            <a:spLocks noGrp="1"/>
          </p:cNvSpPr>
          <p:nvPr>
            <p:ph type="title"/>
          </p:nvPr>
        </p:nvSpPr>
        <p:spPr>
          <a:xfrm>
            <a:off x="838200" y="304800"/>
            <a:ext cx="8229600" cy="1143000"/>
          </a:xfrm>
        </p:spPr>
        <p:txBody>
          <a:bodyPr>
            <a:normAutofit fontScale="90000"/>
          </a:bodyPr>
          <a:lstStyle/>
          <a:p>
            <a:pPr algn="l"/>
            <a:r>
              <a:rPr lang="en-US" dirty="0"/>
              <a:t>How to Start to Tackle Aggression </a:t>
            </a:r>
            <a:br>
              <a:rPr lang="en-US" dirty="0"/>
            </a:br>
            <a:r>
              <a:rPr lang="en-US" dirty="0"/>
              <a:t>in the Setting of an SUD</a:t>
            </a:r>
          </a:p>
        </p:txBody>
      </p:sp>
      <p:sp>
        <p:nvSpPr>
          <p:cNvPr id="3" name="Content Placeholder 2">
            <a:extLst>
              <a:ext uri="{FF2B5EF4-FFF2-40B4-BE49-F238E27FC236}">
                <a16:creationId xmlns:a16="http://schemas.microsoft.com/office/drawing/2014/main" id="{DF00E56D-28B5-E0C9-57DA-4D368A4F1730}"/>
              </a:ext>
            </a:extLst>
          </p:cNvPr>
          <p:cNvSpPr>
            <a:spLocks noGrp="1"/>
          </p:cNvSpPr>
          <p:nvPr>
            <p:ph idx="1"/>
          </p:nvPr>
        </p:nvSpPr>
        <p:spPr/>
        <p:txBody>
          <a:bodyPr>
            <a:normAutofit fontScale="92500" lnSpcReduction="20000"/>
          </a:bodyPr>
          <a:lstStyle/>
          <a:p>
            <a:r>
              <a:rPr lang="en-US" dirty="0"/>
              <a:t>Clear and concise substance use history, including pattern of use, date of last use previous treatment episodes</a:t>
            </a:r>
          </a:p>
          <a:p>
            <a:r>
              <a:rPr lang="en-US" dirty="0"/>
              <a:t>PRESCRIBE nicotine replacement therapy </a:t>
            </a:r>
            <a:br>
              <a:rPr lang="en-US" dirty="0"/>
            </a:br>
            <a:r>
              <a:rPr lang="en-US" dirty="0"/>
              <a:t>(can use both gum/lozenge and pouch)</a:t>
            </a:r>
          </a:p>
          <a:p>
            <a:r>
              <a:rPr lang="en-US" dirty="0"/>
              <a:t>Identify withdrawal syndromes that can be alleviated by pharmacotherapy and offer early strategies to manage</a:t>
            </a:r>
          </a:p>
          <a:p>
            <a:r>
              <a:rPr lang="en-US" dirty="0"/>
              <a:t>Educate interdisciplinary staff on options that have been provided to patient so that patient can be advised to consider them at any time</a:t>
            </a:r>
          </a:p>
        </p:txBody>
      </p:sp>
    </p:spTree>
    <p:extLst>
      <p:ext uri="{BB962C8B-B14F-4D97-AF65-F5344CB8AC3E}">
        <p14:creationId xmlns:p14="http://schemas.microsoft.com/office/powerpoint/2010/main" val="31793524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6A516-1E44-EE5B-1E3F-31AE174FE0CC}"/>
              </a:ext>
            </a:extLst>
          </p:cNvPr>
          <p:cNvSpPr>
            <a:spLocks noGrp="1"/>
          </p:cNvSpPr>
          <p:nvPr>
            <p:ph type="title"/>
          </p:nvPr>
        </p:nvSpPr>
        <p:spPr>
          <a:xfrm>
            <a:off x="838200" y="304800"/>
            <a:ext cx="8229600" cy="1143000"/>
          </a:xfrm>
        </p:spPr>
        <p:txBody>
          <a:bodyPr>
            <a:normAutofit fontScale="90000"/>
          </a:bodyPr>
          <a:lstStyle/>
          <a:p>
            <a:pPr algn="l"/>
            <a:r>
              <a:rPr lang="en-US" dirty="0"/>
              <a:t>General Principles for Mitigating Risk of Aggression with Co-Morbid SUD</a:t>
            </a:r>
          </a:p>
        </p:txBody>
      </p:sp>
      <p:sp>
        <p:nvSpPr>
          <p:cNvPr id="3" name="Content Placeholder 2">
            <a:extLst>
              <a:ext uri="{FF2B5EF4-FFF2-40B4-BE49-F238E27FC236}">
                <a16:creationId xmlns:a16="http://schemas.microsoft.com/office/drawing/2014/main" id="{B4A3AD74-9EFB-20CE-BACC-B43788217D73}"/>
              </a:ext>
            </a:extLst>
          </p:cNvPr>
          <p:cNvSpPr>
            <a:spLocks noGrp="1"/>
          </p:cNvSpPr>
          <p:nvPr>
            <p:ph idx="1"/>
          </p:nvPr>
        </p:nvSpPr>
        <p:spPr/>
        <p:txBody>
          <a:bodyPr>
            <a:normAutofit fontScale="85000" lnSpcReduction="20000"/>
          </a:bodyPr>
          <a:lstStyle/>
          <a:p>
            <a:r>
              <a:rPr lang="en-US" dirty="0"/>
              <a:t>Ask permission when offering options for medication strategies</a:t>
            </a:r>
          </a:p>
          <a:p>
            <a:r>
              <a:rPr lang="en-US" dirty="0"/>
              <a:t>Be confident in declining any strategies that are not appropriate</a:t>
            </a:r>
          </a:p>
          <a:p>
            <a:r>
              <a:rPr lang="en-US" dirty="0"/>
              <a:t>Be deliberate and consistent in medication choices and strategies for responding to signs of increasing agitation </a:t>
            </a:r>
          </a:p>
          <a:p>
            <a:pPr lvl="1"/>
            <a:r>
              <a:rPr lang="en-US" dirty="0"/>
              <a:t>Careful not to engage in intermittent reinforcement</a:t>
            </a:r>
          </a:p>
          <a:p>
            <a:r>
              <a:rPr lang="en-US" dirty="0"/>
              <a:t>Be curious about the sensation patient is seeking if they are requesting sedating substances</a:t>
            </a:r>
          </a:p>
          <a:p>
            <a:r>
              <a:rPr lang="en-US" dirty="0"/>
              <a:t>Identify alternate calming strategies for distraction</a:t>
            </a:r>
          </a:p>
          <a:p>
            <a:r>
              <a:rPr lang="en-US" dirty="0"/>
              <a:t>Do NOT bargain to prevent aggression </a:t>
            </a:r>
          </a:p>
        </p:txBody>
      </p:sp>
    </p:spTree>
    <p:extLst>
      <p:ext uri="{BB962C8B-B14F-4D97-AF65-F5344CB8AC3E}">
        <p14:creationId xmlns:p14="http://schemas.microsoft.com/office/powerpoint/2010/main" val="11659870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323B3-D9E8-5538-3709-F291160D4390}"/>
              </a:ext>
            </a:extLst>
          </p:cNvPr>
          <p:cNvSpPr>
            <a:spLocks noGrp="1"/>
          </p:cNvSpPr>
          <p:nvPr>
            <p:ph type="title"/>
          </p:nvPr>
        </p:nvSpPr>
        <p:spPr>
          <a:xfrm>
            <a:off x="762000" y="304800"/>
            <a:ext cx="8229600" cy="1143000"/>
          </a:xfrm>
        </p:spPr>
        <p:txBody>
          <a:bodyPr>
            <a:normAutofit fontScale="90000"/>
          </a:bodyPr>
          <a:lstStyle/>
          <a:p>
            <a:pPr algn="l"/>
            <a:r>
              <a:rPr lang="en-US" dirty="0"/>
              <a:t>Clinical Caveats by Substance: Opiates</a:t>
            </a:r>
          </a:p>
        </p:txBody>
      </p:sp>
      <p:sp>
        <p:nvSpPr>
          <p:cNvPr id="3" name="Content Placeholder 2">
            <a:extLst>
              <a:ext uri="{FF2B5EF4-FFF2-40B4-BE49-F238E27FC236}">
                <a16:creationId xmlns:a16="http://schemas.microsoft.com/office/drawing/2014/main" id="{4A277ADA-9CA7-664A-82CA-2F6BB4E7998F}"/>
              </a:ext>
            </a:extLst>
          </p:cNvPr>
          <p:cNvSpPr>
            <a:spLocks noGrp="1"/>
          </p:cNvSpPr>
          <p:nvPr>
            <p:ph idx="1"/>
          </p:nvPr>
        </p:nvSpPr>
        <p:spPr>
          <a:xfrm>
            <a:off x="457200" y="1447800"/>
            <a:ext cx="8229600" cy="4525963"/>
          </a:xfrm>
        </p:spPr>
        <p:txBody>
          <a:bodyPr>
            <a:normAutofit fontScale="85000" lnSpcReduction="20000"/>
          </a:bodyPr>
          <a:lstStyle/>
          <a:p>
            <a:r>
              <a:rPr lang="en-US" dirty="0"/>
              <a:t>First sign of withdrawal is irritability, don’t discount it!</a:t>
            </a:r>
          </a:p>
          <a:p>
            <a:r>
              <a:rPr lang="en-US" dirty="0"/>
              <a:t>Very poor distress tolerance, consider this when choosing a time frame for withdrawal PRNs</a:t>
            </a:r>
          </a:p>
          <a:p>
            <a:r>
              <a:rPr lang="en-US" dirty="0"/>
              <a:t>By the time you see objective symptoms (dilated pupils, piloerection, diaphoresis) patient is already internally feeling awful </a:t>
            </a:r>
          </a:p>
          <a:p>
            <a:r>
              <a:rPr lang="en-US" dirty="0"/>
              <a:t>May need to spend time dispelling myths about buprenorphine </a:t>
            </a:r>
          </a:p>
          <a:p>
            <a:r>
              <a:rPr lang="en-US" dirty="0"/>
              <a:t>Decision making not happening from the prefrontal cortex, more primitive structures driving the bus</a:t>
            </a:r>
          </a:p>
          <a:p>
            <a:r>
              <a:rPr lang="en-US" dirty="0"/>
              <a:t>Consider Kratom (and derivatives) an opiate</a:t>
            </a:r>
          </a:p>
        </p:txBody>
      </p:sp>
    </p:spTree>
    <p:extLst>
      <p:ext uri="{BB962C8B-B14F-4D97-AF65-F5344CB8AC3E}">
        <p14:creationId xmlns:p14="http://schemas.microsoft.com/office/powerpoint/2010/main" val="37246164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932A3-AFCF-FB3F-2BCF-F7F94667ADBB}"/>
              </a:ext>
            </a:extLst>
          </p:cNvPr>
          <p:cNvSpPr>
            <a:spLocks noGrp="1"/>
          </p:cNvSpPr>
          <p:nvPr>
            <p:ph type="title"/>
          </p:nvPr>
        </p:nvSpPr>
        <p:spPr>
          <a:xfrm>
            <a:off x="609600" y="304800"/>
            <a:ext cx="8229600" cy="1143000"/>
          </a:xfrm>
        </p:spPr>
        <p:txBody>
          <a:bodyPr>
            <a:normAutofit fontScale="90000"/>
          </a:bodyPr>
          <a:lstStyle/>
          <a:p>
            <a:pPr algn="ctr"/>
            <a:r>
              <a:rPr lang="en-US" dirty="0"/>
              <a:t>Clinical Caveats by Substance: Alcohol</a:t>
            </a:r>
          </a:p>
        </p:txBody>
      </p:sp>
      <p:sp>
        <p:nvSpPr>
          <p:cNvPr id="3" name="Content Placeholder 2">
            <a:extLst>
              <a:ext uri="{FF2B5EF4-FFF2-40B4-BE49-F238E27FC236}">
                <a16:creationId xmlns:a16="http://schemas.microsoft.com/office/drawing/2014/main" id="{4F0E6174-29CF-3D33-649B-9D1C8A36C932}"/>
              </a:ext>
            </a:extLst>
          </p:cNvPr>
          <p:cNvSpPr>
            <a:spLocks noGrp="1"/>
          </p:cNvSpPr>
          <p:nvPr>
            <p:ph idx="1"/>
          </p:nvPr>
        </p:nvSpPr>
        <p:spPr>
          <a:xfrm>
            <a:off x="457200" y="1371600"/>
            <a:ext cx="8229600" cy="4525963"/>
          </a:xfrm>
        </p:spPr>
        <p:txBody>
          <a:bodyPr/>
          <a:lstStyle/>
          <a:p>
            <a:r>
              <a:rPr lang="en-US" dirty="0"/>
              <a:t>Easier to pull back than to catch up with alcohol withdrawal</a:t>
            </a:r>
          </a:p>
          <a:p>
            <a:r>
              <a:rPr lang="en-US" dirty="0"/>
              <a:t>If agitation presents, increase consideration for Delirium Tremens</a:t>
            </a:r>
          </a:p>
          <a:p>
            <a:r>
              <a:rPr lang="en-US" dirty="0"/>
              <a:t>Always consider the setting and if acute intoxication is possible </a:t>
            </a:r>
          </a:p>
          <a:p>
            <a:r>
              <a:rPr lang="en-US" dirty="0"/>
              <a:t>The depression of early abstinence can lead to behaviors otherwise abnormal for the patient </a:t>
            </a:r>
          </a:p>
        </p:txBody>
      </p:sp>
    </p:spTree>
    <p:extLst>
      <p:ext uri="{BB962C8B-B14F-4D97-AF65-F5344CB8AC3E}">
        <p14:creationId xmlns:p14="http://schemas.microsoft.com/office/powerpoint/2010/main" val="3621841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5E95E-A0B7-24F1-5823-0CF5CA3CC3A2}"/>
              </a:ext>
            </a:extLst>
          </p:cNvPr>
          <p:cNvSpPr>
            <a:spLocks noGrp="1"/>
          </p:cNvSpPr>
          <p:nvPr>
            <p:ph type="title"/>
          </p:nvPr>
        </p:nvSpPr>
        <p:spPr>
          <a:xfrm>
            <a:off x="838200" y="381000"/>
            <a:ext cx="8229600" cy="1143000"/>
          </a:xfrm>
        </p:spPr>
        <p:txBody>
          <a:bodyPr>
            <a:normAutofit fontScale="90000"/>
          </a:bodyPr>
          <a:lstStyle/>
          <a:p>
            <a:r>
              <a:rPr lang="en-US" dirty="0"/>
              <a:t>Clinical Caveats by Substance: Benzodiazepines</a:t>
            </a:r>
            <a:endParaRPr lang="en-US"/>
          </a:p>
        </p:txBody>
      </p:sp>
      <p:sp>
        <p:nvSpPr>
          <p:cNvPr id="3" name="Content Placeholder 2">
            <a:extLst>
              <a:ext uri="{FF2B5EF4-FFF2-40B4-BE49-F238E27FC236}">
                <a16:creationId xmlns:a16="http://schemas.microsoft.com/office/drawing/2014/main" id="{4382696E-0CD1-496B-B927-7C7E40285A8F}"/>
              </a:ext>
            </a:extLst>
          </p:cNvPr>
          <p:cNvSpPr>
            <a:spLocks noGrp="1"/>
          </p:cNvSpPr>
          <p:nvPr>
            <p:ph idx="1"/>
          </p:nvPr>
        </p:nvSpPr>
        <p:spPr>
          <a:xfrm>
            <a:off x="533400" y="1676400"/>
            <a:ext cx="8229600" cy="4525963"/>
          </a:xfrm>
        </p:spPr>
        <p:txBody>
          <a:bodyPr>
            <a:normAutofit fontScale="85000" lnSpcReduction="10000"/>
          </a:bodyPr>
          <a:lstStyle/>
          <a:p>
            <a:r>
              <a:rPr lang="en-US" dirty="0"/>
              <a:t>The reinforcing nature of benzos compounds itself; there is value in an explicit conversation about the psychological dependence on the medication</a:t>
            </a:r>
          </a:p>
          <a:p>
            <a:r>
              <a:rPr lang="en-US" dirty="0"/>
              <a:t>Select strategies to mitigate internal agitation as taper progresses</a:t>
            </a:r>
          </a:p>
          <a:p>
            <a:r>
              <a:rPr lang="en-US" dirty="0"/>
              <a:t>Consider extending taper to slower pace through weekends/holidays</a:t>
            </a:r>
          </a:p>
          <a:p>
            <a:r>
              <a:rPr lang="en-US" dirty="0"/>
              <a:t>Advise patient that covering physicians are unlikely to alter the taper prescribed by the treating doctor</a:t>
            </a:r>
          </a:p>
          <a:p>
            <a:r>
              <a:rPr lang="en-US" dirty="0"/>
              <a:t>Protracted withdrawal breeds underlying agitation</a:t>
            </a:r>
          </a:p>
        </p:txBody>
      </p:sp>
    </p:spTree>
    <p:extLst>
      <p:ext uri="{BB962C8B-B14F-4D97-AF65-F5344CB8AC3E}">
        <p14:creationId xmlns:p14="http://schemas.microsoft.com/office/powerpoint/2010/main" val="6183047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CC30D-DC8B-1187-8D7F-F59599589BC1}"/>
              </a:ext>
            </a:extLst>
          </p:cNvPr>
          <p:cNvSpPr>
            <a:spLocks noGrp="1"/>
          </p:cNvSpPr>
          <p:nvPr>
            <p:ph type="title"/>
          </p:nvPr>
        </p:nvSpPr>
        <p:spPr>
          <a:xfrm>
            <a:off x="490833" y="457200"/>
            <a:ext cx="8686800" cy="1143000"/>
          </a:xfrm>
        </p:spPr>
        <p:txBody>
          <a:bodyPr>
            <a:normAutofit fontScale="90000"/>
          </a:bodyPr>
          <a:lstStyle/>
          <a:p>
            <a:r>
              <a:rPr lang="en-US" dirty="0"/>
              <a:t>Clinical Caveats by Substance: </a:t>
            </a:r>
            <a:br>
              <a:rPr lang="en-US" dirty="0"/>
            </a:br>
            <a:r>
              <a:rPr lang="en-US" dirty="0"/>
              <a:t>Club Drugs</a:t>
            </a:r>
            <a:endParaRPr lang="en-US"/>
          </a:p>
        </p:txBody>
      </p:sp>
      <p:sp>
        <p:nvSpPr>
          <p:cNvPr id="3" name="Content Placeholder 2">
            <a:extLst>
              <a:ext uri="{FF2B5EF4-FFF2-40B4-BE49-F238E27FC236}">
                <a16:creationId xmlns:a16="http://schemas.microsoft.com/office/drawing/2014/main" id="{FD80B072-AA36-661E-9658-A021A6595520}"/>
              </a:ext>
            </a:extLst>
          </p:cNvPr>
          <p:cNvSpPr>
            <a:spLocks noGrp="1"/>
          </p:cNvSpPr>
          <p:nvPr>
            <p:ph idx="1"/>
          </p:nvPr>
        </p:nvSpPr>
        <p:spPr>
          <a:xfrm>
            <a:off x="152400" y="2006216"/>
            <a:ext cx="8229600" cy="4525963"/>
          </a:xfrm>
        </p:spPr>
        <p:txBody>
          <a:bodyPr/>
          <a:lstStyle/>
          <a:p>
            <a:r>
              <a:rPr lang="en-US" dirty="0"/>
              <a:t>GHB and Ketamine can produce withdrawal syndromes like benzos, be thoughtful about considering this in episodes of agitation</a:t>
            </a:r>
          </a:p>
          <a:p>
            <a:r>
              <a:rPr lang="en-US" dirty="0"/>
              <a:t>These do not show up on urine toxicology and needs to be inquired about directly </a:t>
            </a:r>
          </a:p>
          <a:p>
            <a:endParaRPr lang="en-US" dirty="0"/>
          </a:p>
        </p:txBody>
      </p:sp>
    </p:spTree>
    <p:extLst>
      <p:ext uri="{BB962C8B-B14F-4D97-AF65-F5344CB8AC3E}">
        <p14:creationId xmlns:p14="http://schemas.microsoft.com/office/powerpoint/2010/main" val="42906164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1F30A-208A-78AB-7343-DB4D88B720F5}"/>
              </a:ext>
            </a:extLst>
          </p:cNvPr>
          <p:cNvSpPr>
            <a:spLocks noGrp="1"/>
          </p:cNvSpPr>
          <p:nvPr>
            <p:ph type="title"/>
          </p:nvPr>
        </p:nvSpPr>
        <p:spPr>
          <a:xfrm>
            <a:off x="-1981200" y="160283"/>
            <a:ext cx="8229600" cy="1143000"/>
          </a:xfrm>
        </p:spPr>
        <p:txBody>
          <a:bodyPr/>
          <a:lstStyle/>
          <a:p>
            <a:r>
              <a:rPr lang="en-US" dirty="0"/>
              <a:t>Case Example</a:t>
            </a:r>
          </a:p>
        </p:txBody>
      </p:sp>
      <p:sp>
        <p:nvSpPr>
          <p:cNvPr id="3" name="Content Placeholder 2">
            <a:extLst>
              <a:ext uri="{FF2B5EF4-FFF2-40B4-BE49-F238E27FC236}">
                <a16:creationId xmlns:a16="http://schemas.microsoft.com/office/drawing/2014/main" id="{D69125A2-09E6-3C7C-5A88-0D14F2C33028}"/>
              </a:ext>
            </a:extLst>
          </p:cNvPr>
          <p:cNvSpPr>
            <a:spLocks noGrp="1"/>
          </p:cNvSpPr>
          <p:nvPr>
            <p:ph idx="1"/>
          </p:nvPr>
        </p:nvSpPr>
        <p:spPr>
          <a:xfrm>
            <a:off x="491359" y="1295400"/>
            <a:ext cx="8229600" cy="4525963"/>
          </a:xfrm>
        </p:spPr>
        <p:txBody>
          <a:bodyPr>
            <a:normAutofit lnSpcReduction="10000"/>
          </a:bodyPr>
          <a:lstStyle/>
          <a:p>
            <a:pPr marL="0" indent="0">
              <a:buNone/>
            </a:pPr>
            <a:r>
              <a:rPr lang="en-US" dirty="0"/>
              <a:t>20 </a:t>
            </a:r>
            <a:r>
              <a:rPr lang="en-US" dirty="0" err="1"/>
              <a:t>yo</a:t>
            </a:r>
            <a:r>
              <a:rPr lang="en-US" dirty="0"/>
              <a:t> F </a:t>
            </a:r>
            <a:r>
              <a:rPr lang="en-US" dirty="0" err="1"/>
              <a:t>PPHx</a:t>
            </a:r>
            <a:r>
              <a:rPr lang="en-US" dirty="0"/>
              <a:t> Bipolar d/o MRE Manic without psychotic features, Opiate use d/o on Methadone, Stimulant use d/o, cannabis use d/o, OCD presenting with significant irritability and mood dysregulation in the context of threatened legal consequences who voluntarily presented for treatment but was found to be hypomanic in admissions and admitted to inpatient hospitalization for stabilization of hypomania under a PEC status.</a:t>
            </a:r>
          </a:p>
        </p:txBody>
      </p:sp>
    </p:spTree>
    <p:extLst>
      <p:ext uri="{BB962C8B-B14F-4D97-AF65-F5344CB8AC3E}">
        <p14:creationId xmlns:p14="http://schemas.microsoft.com/office/powerpoint/2010/main" val="37289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DD885-A086-0FB3-3D13-AE32F0F3D709}"/>
              </a:ext>
            </a:extLst>
          </p:cNvPr>
          <p:cNvSpPr>
            <a:spLocks noGrp="1"/>
          </p:cNvSpPr>
          <p:nvPr>
            <p:ph type="title"/>
          </p:nvPr>
        </p:nvSpPr>
        <p:spPr>
          <a:xfrm>
            <a:off x="-2438400" y="447541"/>
            <a:ext cx="8229600" cy="1143000"/>
          </a:xfrm>
        </p:spPr>
        <p:txBody>
          <a:bodyPr>
            <a:normAutofit/>
          </a:bodyPr>
          <a:lstStyle/>
          <a:p>
            <a:r>
              <a:rPr lang="en-US" dirty="0"/>
              <a:t>Overview:</a:t>
            </a:r>
          </a:p>
        </p:txBody>
      </p:sp>
      <p:sp>
        <p:nvSpPr>
          <p:cNvPr id="3" name="Content Placeholder 2">
            <a:extLst>
              <a:ext uri="{FF2B5EF4-FFF2-40B4-BE49-F238E27FC236}">
                <a16:creationId xmlns:a16="http://schemas.microsoft.com/office/drawing/2014/main" id="{6176F758-D12F-F281-25D3-3D403F17A53F}"/>
              </a:ext>
            </a:extLst>
          </p:cNvPr>
          <p:cNvSpPr>
            <a:spLocks noGrp="1"/>
          </p:cNvSpPr>
          <p:nvPr>
            <p:ph idx="1"/>
          </p:nvPr>
        </p:nvSpPr>
        <p:spPr/>
        <p:txBody>
          <a:bodyPr/>
          <a:lstStyle/>
          <a:p>
            <a:pPr marL="0" indent="0">
              <a:buNone/>
            </a:pPr>
            <a:r>
              <a:rPr lang="en-US" dirty="0"/>
              <a:t>This session will illustrate the different scenarios in which we see aggression in psychiatric settings and make recommendations on how to match therapeutic responses to the contributing factors. There will be a special focus in the management of aggression in substance use, detoxification and early abstinence settings.</a:t>
            </a:r>
          </a:p>
          <a:p>
            <a:endParaRPr lang="en-US" dirty="0"/>
          </a:p>
        </p:txBody>
      </p:sp>
    </p:spTree>
    <p:extLst>
      <p:ext uri="{BB962C8B-B14F-4D97-AF65-F5344CB8AC3E}">
        <p14:creationId xmlns:p14="http://schemas.microsoft.com/office/powerpoint/2010/main" val="12122564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AC6C8-E691-2152-A5F0-92440FA915D4}"/>
              </a:ext>
            </a:extLst>
          </p:cNvPr>
          <p:cNvSpPr>
            <a:spLocks noGrp="1"/>
          </p:cNvSpPr>
          <p:nvPr>
            <p:ph type="title"/>
          </p:nvPr>
        </p:nvSpPr>
        <p:spPr>
          <a:xfrm>
            <a:off x="457200" y="533400"/>
            <a:ext cx="8229600" cy="1143000"/>
          </a:xfrm>
        </p:spPr>
        <p:txBody>
          <a:bodyPr>
            <a:normAutofit fontScale="90000"/>
          </a:bodyPr>
          <a:lstStyle/>
          <a:p>
            <a:pPr algn="l"/>
            <a:r>
              <a:rPr lang="en-US" sz="4900" dirty="0"/>
              <a:t>Goals of Care:</a:t>
            </a:r>
            <a:br>
              <a:rPr lang="en-US" dirty="0"/>
            </a:br>
            <a:endParaRPr lang="en-US" dirty="0"/>
          </a:p>
        </p:txBody>
      </p:sp>
      <p:sp>
        <p:nvSpPr>
          <p:cNvPr id="3" name="Content Placeholder 2">
            <a:extLst>
              <a:ext uri="{FF2B5EF4-FFF2-40B4-BE49-F238E27FC236}">
                <a16:creationId xmlns:a16="http://schemas.microsoft.com/office/drawing/2014/main" id="{406758EB-DFF8-D7AE-59C5-5A7D44811D74}"/>
              </a:ext>
            </a:extLst>
          </p:cNvPr>
          <p:cNvSpPr>
            <a:spLocks noGrp="1"/>
          </p:cNvSpPr>
          <p:nvPr>
            <p:ph idx="1"/>
          </p:nvPr>
        </p:nvSpPr>
        <p:spPr>
          <a:xfrm>
            <a:off x="533400" y="1104900"/>
            <a:ext cx="8229600" cy="4525963"/>
          </a:xfrm>
        </p:spPr>
        <p:txBody>
          <a:bodyPr numCol="1">
            <a:noAutofit/>
          </a:bodyPr>
          <a:lstStyle/>
          <a:p>
            <a:pPr marL="0" indent="0">
              <a:buNone/>
            </a:pPr>
            <a:r>
              <a:rPr lang="en-US" sz="3000" dirty="0"/>
              <a:t>Patient’s:</a:t>
            </a:r>
          </a:p>
          <a:p>
            <a:pPr>
              <a:buFontTx/>
              <a:buChar char="-"/>
            </a:pPr>
            <a:r>
              <a:rPr lang="en-US" sz="3000" dirty="0"/>
              <a:t>Go home</a:t>
            </a:r>
          </a:p>
          <a:p>
            <a:pPr>
              <a:buFontTx/>
              <a:buChar char="-"/>
            </a:pPr>
            <a:r>
              <a:rPr lang="en-US" sz="3000" dirty="0"/>
              <a:t>Obtain certain medications</a:t>
            </a:r>
          </a:p>
          <a:p>
            <a:pPr>
              <a:buFontTx/>
              <a:buChar char="-"/>
            </a:pPr>
            <a:r>
              <a:rPr lang="en-US" sz="3000" dirty="0"/>
              <a:t>Sleep</a:t>
            </a:r>
          </a:p>
          <a:p>
            <a:pPr marL="0" indent="0">
              <a:buNone/>
            </a:pPr>
            <a:r>
              <a:rPr lang="en-US" sz="3000" dirty="0"/>
              <a:t>Treatment Team’s: </a:t>
            </a:r>
          </a:p>
          <a:p>
            <a:pPr>
              <a:buFontTx/>
              <a:buChar char="-"/>
            </a:pPr>
            <a:r>
              <a:rPr lang="en-US" sz="3000" dirty="0"/>
              <a:t>Control mood lability</a:t>
            </a:r>
          </a:p>
          <a:p>
            <a:pPr>
              <a:buFontTx/>
              <a:buChar char="-"/>
            </a:pPr>
            <a:r>
              <a:rPr lang="en-US" sz="3000" dirty="0"/>
              <a:t>Improve distress tolerance and impulsivity</a:t>
            </a:r>
          </a:p>
          <a:p>
            <a:pPr>
              <a:buFontTx/>
              <a:buChar char="-"/>
            </a:pPr>
            <a:r>
              <a:rPr lang="en-US" sz="3000" dirty="0"/>
              <a:t>Decrease aggression</a:t>
            </a:r>
          </a:p>
          <a:p>
            <a:pPr>
              <a:buFontTx/>
              <a:buChar char="-"/>
            </a:pPr>
            <a:r>
              <a:rPr lang="en-US" sz="3000" dirty="0"/>
              <a:t>Address substance use</a:t>
            </a:r>
          </a:p>
        </p:txBody>
      </p:sp>
    </p:spTree>
    <p:extLst>
      <p:ext uri="{BB962C8B-B14F-4D97-AF65-F5344CB8AC3E}">
        <p14:creationId xmlns:p14="http://schemas.microsoft.com/office/powerpoint/2010/main" val="30395245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6520B-55FE-31DE-693F-311E027FCDC2}"/>
              </a:ext>
            </a:extLst>
          </p:cNvPr>
          <p:cNvSpPr>
            <a:spLocks noGrp="1"/>
          </p:cNvSpPr>
          <p:nvPr>
            <p:ph type="title"/>
          </p:nvPr>
        </p:nvSpPr>
        <p:spPr/>
        <p:txBody>
          <a:bodyPr/>
          <a:lstStyle/>
          <a:p>
            <a:r>
              <a:rPr lang="en-US" dirty="0"/>
              <a:t>Applying the Model:</a:t>
            </a:r>
            <a:endParaRPr lang="en-US"/>
          </a:p>
        </p:txBody>
      </p:sp>
      <p:sp>
        <p:nvSpPr>
          <p:cNvPr id="3" name="Content Placeholder 2">
            <a:extLst>
              <a:ext uri="{FF2B5EF4-FFF2-40B4-BE49-F238E27FC236}">
                <a16:creationId xmlns:a16="http://schemas.microsoft.com/office/drawing/2014/main" id="{C68D3A6E-D1C2-AF12-2376-8BE7675F6018}"/>
              </a:ext>
            </a:extLst>
          </p:cNvPr>
          <p:cNvSpPr>
            <a:spLocks noGrp="1"/>
          </p:cNvSpPr>
          <p:nvPr>
            <p:ph idx="1"/>
          </p:nvPr>
        </p:nvSpPr>
        <p:spPr/>
        <p:txBody>
          <a:bodyPr numCol="2">
            <a:normAutofit/>
          </a:bodyPr>
          <a:lstStyle/>
          <a:p>
            <a:pPr marL="0" indent="0">
              <a:buNone/>
            </a:pPr>
            <a:r>
              <a:rPr lang="en-US" dirty="0"/>
              <a:t>Observations:</a:t>
            </a:r>
          </a:p>
          <a:p>
            <a:pPr>
              <a:buFontTx/>
              <a:buChar char="-"/>
            </a:pPr>
            <a:r>
              <a:rPr lang="en-US" dirty="0"/>
              <a:t>Constant pacing</a:t>
            </a:r>
          </a:p>
          <a:p>
            <a:pPr>
              <a:buFontTx/>
              <a:buChar char="-"/>
            </a:pPr>
            <a:r>
              <a:rPr lang="en-US" dirty="0"/>
              <a:t>Intense stare</a:t>
            </a:r>
          </a:p>
          <a:p>
            <a:pPr>
              <a:buFontTx/>
              <a:buChar char="-"/>
            </a:pPr>
            <a:r>
              <a:rPr lang="en-US" dirty="0"/>
              <a:t>Poor sleep </a:t>
            </a:r>
          </a:p>
          <a:p>
            <a:pPr>
              <a:buFontTx/>
              <a:buChar char="-"/>
            </a:pPr>
            <a:r>
              <a:rPr lang="en-US" dirty="0"/>
              <a:t>Impulsivity</a:t>
            </a:r>
          </a:p>
          <a:p>
            <a:pPr marL="0" indent="0">
              <a:buNone/>
            </a:pPr>
            <a:r>
              <a:rPr lang="en-US" dirty="0"/>
              <a:t>Risk Assessment:</a:t>
            </a:r>
          </a:p>
          <a:p>
            <a:pPr>
              <a:buFontTx/>
              <a:buChar char="-"/>
            </a:pPr>
            <a:r>
              <a:rPr lang="en-US" dirty="0"/>
              <a:t>History of violence</a:t>
            </a:r>
          </a:p>
          <a:p>
            <a:pPr>
              <a:buFontTx/>
              <a:buChar char="-"/>
            </a:pPr>
            <a:r>
              <a:rPr lang="en-US" dirty="0"/>
              <a:t>Made overt threats</a:t>
            </a:r>
          </a:p>
          <a:p>
            <a:pPr>
              <a:buFontTx/>
              <a:buChar char="-"/>
            </a:pPr>
            <a:r>
              <a:rPr lang="en-US" dirty="0"/>
              <a:t>History of substance use</a:t>
            </a:r>
          </a:p>
          <a:p>
            <a:pPr>
              <a:buFontTx/>
              <a:buChar char="-"/>
            </a:pPr>
            <a:r>
              <a:rPr lang="en-US" dirty="0"/>
              <a:t>Active hypomania</a:t>
            </a:r>
          </a:p>
          <a:p>
            <a:pPr>
              <a:buFontTx/>
              <a:buChar char="-"/>
            </a:pPr>
            <a:r>
              <a:rPr lang="en-US" dirty="0"/>
              <a:t>No overt psychosis</a:t>
            </a:r>
          </a:p>
          <a:p>
            <a:pPr>
              <a:buFontTx/>
              <a:buChar char="-"/>
            </a:pPr>
            <a:r>
              <a:rPr lang="en-US" dirty="0"/>
              <a:t>No overt signs of withdrawal</a:t>
            </a:r>
          </a:p>
        </p:txBody>
      </p:sp>
    </p:spTree>
    <p:extLst>
      <p:ext uri="{BB962C8B-B14F-4D97-AF65-F5344CB8AC3E}">
        <p14:creationId xmlns:p14="http://schemas.microsoft.com/office/powerpoint/2010/main" val="27142126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4E5A0-4906-7474-E05E-8017857C0D81}"/>
              </a:ext>
            </a:extLst>
          </p:cNvPr>
          <p:cNvSpPr>
            <a:spLocks noGrp="1"/>
          </p:cNvSpPr>
          <p:nvPr>
            <p:ph type="title"/>
          </p:nvPr>
        </p:nvSpPr>
        <p:spPr>
          <a:xfrm>
            <a:off x="457912" y="288421"/>
            <a:ext cx="8229600" cy="1143000"/>
          </a:xfrm>
        </p:spPr>
        <p:txBody>
          <a:bodyPr/>
          <a:lstStyle/>
          <a:p>
            <a:r>
              <a:rPr lang="en-US" dirty="0"/>
              <a:t>Environmental Safety</a:t>
            </a:r>
          </a:p>
        </p:txBody>
      </p:sp>
      <p:sp>
        <p:nvSpPr>
          <p:cNvPr id="3" name="Content Placeholder 2">
            <a:extLst>
              <a:ext uri="{FF2B5EF4-FFF2-40B4-BE49-F238E27FC236}">
                <a16:creationId xmlns:a16="http://schemas.microsoft.com/office/drawing/2014/main" id="{1CAEDBC0-8014-FD24-5373-F901A08405E0}"/>
              </a:ext>
            </a:extLst>
          </p:cNvPr>
          <p:cNvSpPr>
            <a:spLocks noGrp="1"/>
          </p:cNvSpPr>
          <p:nvPr>
            <p:ph idx="1"/>
          </p:nvPr>
        </p:nvSpPr>
        <p:spPr/>
        <p:txBody>
          <a:bodyPr/>
          <a:lstStyle/>
          <a:p>
            <a:r>
              <a:rPr lang="en-US" dirty="0"/>
              <a:t>Containment hard, always watching doors</a:t>
            </a:r>
          </a:p>
          <a:p>
            <a:r>
              <a:rPr lang="en-US" dirty="0"/>
              <a:t>Always approach with interdisciplinary team</a:t>
            </a:r>
          </a:p>
          <a:p>
            <a:r>
              <a:rPr lang="en-US" dirty="0"/>
              <a:t>Suggested meeting in areas with exits, </a:t>
            </a:r>
            <a:br>
              <a:rPr lang="en-US" dirty="0"/>
            </a:br>
            <a:r>
              <a:rPr lang="en-US" dirty="0"/>
              <a:t>for patient and associated staff</a:t>
            </a:r>
          </a:p>
        </p:txBody>
      </p:sp>
    </p:spTree>
    <p:extLst>
      <p:ext uri="{BB962C8B-B14F-4D97-AF65-F5344CB8AC3E}">
        <p14:creationId xmlns:p14="http://schemas.microsoft.com/office/powerpoint/2010/main" val="25953870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D2D29-FCF7-956F-3A75-E6F6749677AC}"/>
              </a:ext>
            </a:extLst>
          </p:cNvPr>
          <p:cNvSpPr>
            <a:spLocks noGrp="1"/>
          </p:cNvSpPr>
          <p:nvPr>
            <p:ph type="title"/>
          </p:nvPr>
        </p:nvSpPr>
        <p:spPr>
          <a:xfrm>
            <a:off x="460049" y="457204"/>
            <a:ext cx="8229600" cy="1143000"/>
          </a:xfrm>
        </p:spPr>
        <p:txBody>
          <a:bodyPr/>
          <a:lstStyle/>
          <a:p>
            <a:r>
              <a:rPr lang="en-US" dirty="0"/>
              <a:t>De-escalation</a:t>
            </a:r>
          </a:p>
        </p:txBody>
      </p:sp>
      <p:sp>
        <p:nvSpPr>
          <p:cNvPr id="3" name="Content Placeholder 2">
            <a:extLst>
              <a:ext uri="{FF2B5EF4-FFF2-40B4-BE49-F238E27FC236}">
                <a16:creationId xmlns:a16="http://schemas.microsoft.com/office/drawing/2014/main" id="{60EF4BF9-31D1-C6FE-7F71-7E629E267C2C}"/>
              </a:ext>
            </a:extLst>
          </p:cNvPr>
          <p:cNvSpPr>
            <a:spLocks noGrp="1"/>
          </p:cNvSpPr>
          <p:nvPr>
            <p:ph idx="1"/>
          </p:nvPr>
        </p:nvSpPr>
        <p:spPr/>
        <p:txBody>
          <a:bodyPr/>
          <a:lstStyle/>
          <a:p>
            <a:r>
              <a:rPr lang="en-US" dirty="0"/>
              <a:t>Greet patient with warmth, compassion and respect despite the previous interaction</a:t>
            </a:r>
          </a:p>
          <a:p>
            <a:r>
              <a:rPr lang="en-US" dirty="0"/>
              <a:t>Advise the patient that they will have an opportunity to have their concerns addressed</a:t>
            </a:r>
          </a:p>
          <a:p>
            <a:r>
              <a:rPr lang="en-US" dirty="0"/>
              <a:t>Cue patient that withdrawal is always a consideration and will be managed accordingly</a:t>
            </a:r>
          </a:p>
        </p:txBody>
      </p:sp>
    </p:spTree>
    <p:extLst>
      <p:ext uri="{BB962C8B-B14F-4D97-AF65-F5344CB8AC3E}">
        <p14:creationId xmlns:p14="http://schemas.microsoft.com/office/powerpoint/2010/main" val="14997577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59D79-480E-EFED-7377-877E6B4FA5E2}"/>
              </a:ext>
            </a:extLst>
          </p:cNvPr>
          <p:cNvSpPr>
            <a:spLocks noGrp="1"/>
          </p:cNvSpPr>
          <p:nvPr>
            <p:ph type="title"/>
          </p:nvPr>
        </p:nvSpPr>
        <p:spPr/>
        <p:txBody>
          <a:bodyPr/>
          <a:lstStyle/>
          <a:p>
            <a:pPr algn="ctr"/>
            <a:r>
              <a:rPr lang="en-US"/>
              <a:t>Behavioral Contract</a:t>
            </a:r>
          </a:p>
        </p:txBody>
      </p:sp>
      <p:sp>
        <p:nvSpPr>
          <p:cNvPr id="3" name="Content Placeholder 2">
            <a:extLst>
              <a:ext uri="{FF2B5EF4-FFF2-40B4-BE49-F238E27FC236}">
                <a16:creationId xmlns:a16="http://schemas.microsoft.com/office/drawing/2014/main" id="{3AE05D11-9B51-9DB2-A0DD-EDD0ECF34FD3}"/>
              </a:ext>
            </a:extLst>
          </p:cNvPr>
          <p:cNvSpPr>
            <a:spLocks noGrp="1"/>
          </p:cNvSpPr>
          <p:nvPr>
            <p:ph idx="1"/>
          </p:nvPr>
        </p:nvSpPr>
        <p:spPr/>
        <p:txBody>
          <a:bodyPr vert="horz" lIns="68580" tIns="34290" rIns="68580" bIns="34290" rtlCol="0" anchor="t">
            <a:normAutofit/>
          </a:bodyPr>
          <a:lstStyle/>
          <a:p>
            <a:pPr marL="0" indent="0">
              <a:buNone/>
            </a:pPr>
            <a:r>
              <a:rPr lang="en-US" dirty="0"/>
              <a:t>Triggers: Conversation with physician, mention of discharge, phone calls with family, the word NO...</a:t>
            </a:r>
          </a:p>
          <a:p>
            <a:pPr marL="0" indent="0">
              <a:buNone/>
            </a:pPr>
            <a:r>
              <a:rPr lang="en-US" dirty="0"/>
              <a:t>Skill building: working on distress tolerance and anger management</a:t>
            </a:r>
          </a:p>
          <a:p>
            <a:pPr marL="0" indent="0">
              <a:buNone/>
            </a:pPr>
            <a:r>
              <a:rPr lang="en-US" dirty="0"/>
              <a:t>Rewards for replacement behaviors</a:t>
            </a:r>
          </a:p>
          <a:p>
            <a:pPr marL="0" indent="0">
              <a:buNone/>
            </a:pPr>
            <a:r>
              <a:rPr lang="en-US" dirty="0"/>
              <a:t>Crisis intervention/ Consequences</a:t>
            </a:r>
          </a:p>
          <a:p>
            <a:pPr marL="0" indent="0">
              <a:buNone/>
            </a:pPr>
            <a:endParaRPr lang="en-US"/>
          </a:p>
          <a:p>
            <a:pPr marL="0" indent="0">
              <a:buNone/>
            </a:pPr>
            <a:endParaRPr lang="en-US"/>
          </a:p>
          <a:p>
            <a:pPr marL="0" indent="0">
              <a:buNone/>
            </a:pPr>
            <a:endParaRPr lang="en-US"/>
          </a:p>
          <a:p>
            <a:pPr marL="0" indent="0">
              <a:buNone/>
            </a:pPr>
            <a:endParaRPr lang="en-US"/>
          </a:p>
          <a:p>
            <a:pPr marL="0" indent="0">
              <a:buNone/>
            </a:pPr>
            <a:endParaRPr lang="en-US"/>
          </a:p>
        </p:txBody>
      </p:sp>
    </p:spTree>
    <p:extLst>
      <p:ext uri="{BB962C8B-B14F-4D97-AF65-F5344CB8AC3E}">
        <p14:creationId xmlns:p14="http://schemas.microsoft.com/office/powerpoint/2010/main" val="4863343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22682-2085-BB14-8009-3B6EDE18E178}"/>
              </a:ext>
            </a:extLst>
          </p:cNvPr>
          <p:cNvSpPr>
            <a:spLocks noGrp="1"/>
          </p:cNvSpPr>
          <p:nvPr>
            <p:ph type="title"/>
          </p:nvPr>
        </p:nvSpPr>
        <p:spPr>
          <a:xfrm>
            <a:off x="457200" y="304800"/>
            <a:ext cx="8229600" cy="1143000"/>
          </a:xfrm>
        </p:spPr>
        <p:txBody>
          <a:bodyPr>
            <a:normAutofit fontScale="90000"/>
          </a:bodyPr>
          <a:lstStyle/>
          <a:p>
            <a:r>
              <a:rPr lang="en-US" dirty="0"/>
              <a:t>Medication and Therapeutic Supports</a:t>
            </a:r>
          </a:p>
        </p:txBody>
      </p:sp>
      <p:sp>
        <p:nvSpPr>
          <p:cNvPr id="3" name="Content Placeholder 2">
            <a:extLst>
              <a:ext uri="{FF2B5EF4-FFF2-40B4-BE49-F238E27FC236}">
                <a16:creationId xmlns:a16="http://schemas.microsoft.com/office/drawing/2014/main" id="{969BB865-3EFC-9677-FAE3-61957E99CADE}"/>
              </a:ext>
            </a:extLst>
          </p:cNvPr>
          <p:cNvSpPr>
            <a:spLocks noGrp="1"/>
          </p:cNvSpPr>
          <p:nvPr>
            <p:ph idx="1"/>
          </p:nvPr>
        </p:nvSpPr>
        <p:spPr>
          <a:xfrm>
            <a:off x="228600" y="1295400"/>
            <a:ext cx="8229600" cy="4525963"/>
          </a:xfrm>
        </p:spPr>
        <p:txBody>
          <a:bodyPr>
            <a:normAutofit fontScale="85000" lnSpcReduction="20000"/>
          </a:bodyPr>
          <a:lstStyle/>
          <a:p>
            <a:r>
              <a:rPr lang="en-US" dirty="0"/>
              <a:t>Determine if there are any medication strategies NOT in the tool box</a:t>
            </a:r>
          </a:p>
          <a:p>
            <a:pPr lvl="1"/>
            <a:r>
              <a:rPr lang="en-US" dirty="0"/>
              <a:t>For this patient there was a high concern that aggressive behavior was a tactic to obtain sedating medication (benzos)</a:t>
            </a:r>
          </a:p>
          <a:p>
            <a:pPr lvl="1"/>
            <a:r>
              <a:rPr lang="en-US" dirty="0"/>
              <a:t>Patient and interdisciplinary team members were oriented to this at beginning of each assessment </a:t>
            </a:r>
          </a:p>
          <a:p>
            <a:r>
              <a:rPr lang="en-US" dirty="0"/>
              <a:t>Keep in mind titration schedule for methadone, patient was recently enrolled in OTP therefore could go up by 10 mg every 3 days. </a:t>
            </a:r>
          </a:p>
          <a:p>
            <a:r>
              <a:rPr lang="en-US" dirty="0"/>
              <a:t>Always offered the patient the option to switch to buprenorphine given the ability to reach a therapeutic dose quicker</a:t>
            </a:r>
          </a:p>
        </p:txBody>
      </p:sp>
    </p:spTree>
    <p:extLst>
      <p:ext uri="{BB962C8B-B14F-4D97-AF65-F5344CB8AC3E}">
        <p14:creationId xmlns:p14="http://schemas.microsoft.com/office/powerpoint/2010/main" val="10090334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B2733-6EB3-BF0D-E80E-631BFABC5846}"/>
              </a:ext>
            </a:extLst>
          </p:cNvPr>
          <p:cNvSpPr>
            <a:spLocks noGrp="1"/>
          </p:cNvSpPr>
          <p:nvPr>
            <p:ph type="title"/>
          </p:nvPr>
        </p:nvSpPr>
        <p:spPr>
          <a:xfrm>
            <a:off x="533400" y="304800"/>
            <a:ext cx="8229600" cy="1143000"/>
          </a:xfrm>
        </p:spPr>
        <p:txBody>
          <a:bodyPr/>
          <a:lstStyle/>
          <a:p>
            <a:pPr algn="l"/>
            <a:r>
              <a:rPr lang="en-US" dirty="0"/>
              <a:t>Special Considerations for this Case</a:t>
            </a:r>
          </a:p>
        </p:txBody>
      </p:sp>
      <p:sp>
        <p:nvSpPr>
          <p:cNvPr id="3" name="Content Placeholder 2">
            <a:extLst>
              <a:ext uri="{FF2B5EF4-FFF2-40B4-BE49-F238E27FC236}">
                <a16:creationId xmlns:a16="http://schemas.microsoft.com/office/drawing/2014/main" id="{74157F6E-0E56-A9BD-79F2-70216771F013}"/>
              </a:ext>
            </a:extLst>
          </p:cNvPr>
          <p:cNvSpPr>
            <a:spLocks noGrp="1"/>
          </p:cNvSpPr>
          <p:nvPr>
            <p:ph idx="1"/>
          </p:nvPr>
        </p:nvSpPr>
        <p:spPr>
          <a:xfrm>
            <a:off x="152400" y="1524000"/>
            <a:ext cx="8229600" cy="4525963"/>
          </a:xfrm>
        </p:spPr>
        <p:txBody>
          <a:bodyPr/>
          <a:lstStyle/>
          <a:p>
            <a:r>
              <a:rPr lang="en-US" dirty="0"/>
              <a:t>Patient was intensely demanding around benzos, used 40 mg in 2 days</a:t>
            </a:r>
          </a:p>
          <a:p>
            <a:r>
              <a:rPr lang="en-US" dirty="0"/>
              <a:t>Patient attempted to attack physician around refusal to administer benzos therefore some assessments were ended prematurely for safety </a:t>
            </a:r>
          </a:p>
          <a:p>
            <a:r>
              <a:rPr lang="en-US" dirty="0"/>
              <a:t>Multiple considerations for withdrawal, concurrent opiate, benzo, stimulant use </a:t>
            </a:r>
          </a:p>
        </p:txBody>
      </p:sp>
    </p:spTree>
    <p:extLst>
      <p:ext uri="{BB962C8B-B14F-4D97-AF65-F5344CB8AC3E}">
        <p14:creationId xmlns:p14="http://schemas.microsoft.com/office/powerpoint/2010/main" val="23928629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ABFA2-C016-B9D3-0658-87A8D1587964}"/>
              </a:ext>
            </a:extLst>
          </p:cNvPr>
          <p:cNvSpPr>
            <a:spLocks noGrp="1"/>
          </p:cNvSpPr>
          <p:nvPr>
            <p:ph type="title"/>
          </p:nvPr>
        </p:nvSpPr>
        <p:spPr>
          <a:xfrm>
            <a:off x="605396" y="304800"/>
            <a:ext cx="8229600" cy="1143000"/>
          </a:xfrm>
        </p:spPr>
        <p:txBody>
          <a:bodyPr/>
          <a:lstStyle/>
          <a:p>
            <a:r>
              <a:rPr lang="en-US" dirty="0"/>
              <a:t>The Debrief</a:t>
            </a:r>
            <a:endParaRPr lang="en-US"/>
          </a:p>
        </p:txBody>
      </p:sp>
      <p:sp>
        <p:nvSpPr>
          <p:cNvPr id="3" name="Content Placeholder 2">
            <a:extLst>
              <a:ext uri="{FF2B5EF4-FFF2-40B4-BE49-F238E27FC236}">
                <a16:creationId xmlns:a16="http://schemas.microsoft.com/office/drawing/2014/main" id="{2CB37EA9-426E-562D-5586-027C11AB5F83}"/>
              </a:ext>
            </a:extLst>
          </p:cNvPr>
          <p:cNvSpPr>
            <a:spLocks noGrp="1"/>
          </p:cNvSpPr>
          <p:nvPr>
            <p:ph idx="1"/>
          </p:nvPr>
        </p:nvSpPr>
        <p:spPr>
          <a:xfrm>
            <a:off x="304800" y="1371600"/>
            <a:ext cx="8534400" cy="4525963"/>
          </a:xfrm>
        </p:spPr>
        <p:txBody>
          <a:bodyPr/>
          <a:lstStyle/>
          <a:p>
            <a:r>
              <a:rPr lang="en-US" dirty="0"/>
              <a:t>Incredibly important to consolidate a consistent management strategy, using each interaction to improve the next</a:t>
            </a:r>
          </a:p>
          <a:p>
            <a:r>
              <a:rPr lang="en-US" dirty="0"/>
              <a:t>Staff burnout with these patients is common, need to make sure there is support</a:t>
            </a:r>
          </a:p>
          <a:p>
            <a:r>
              <a:rPr lang="en-US" dirty="0"/>
              <a:t>Must debrief WITH PATIENT as follow up as well</a:t>
            </a:r>
          </a:p>
          <a:p>
            <a:r>
              <a:rPr lang="en-US" dirty="0"/>
              <a:t>How might this change the treatment plan</a:t>
            </a:r>
          </a:p>
          <a:p>
            <a:endParaRPr lang="en-US" dirty="0"/>
          </a:p>
        </p:txBody>
      </p:sp>
    </p:spTree>
    <p:extLst>
      <p:ext uri="{BB962C8B-B14F-4D97-AF65-F5344CB8AC3E}">
        <p14:creationId xmlns:p14="http://schemas.microsoft.com/office/powerpoint/2010/main" val="24046868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EB702-9D0F-5505-65EB-A978EDFD6A90}"/>
              </a:ext>
            </a:extLst>
          </p:cNvPr>
          <p:cNvSpPr>
            <a:spLocks noGrp="1"/>
          </p:cNvSpPr>
          <p:nvPr>
            <p:ph type="title"/>
          </p:nvPr>
        </p:nvSpPr>
        <p:spPr>
          <a:xfrm>
            <a:off x="304800" y="376799"/>
            <a:ext cx="8229600" cy="639762"/>
          </a:xfrm>
        </p:spPr>
        <p:txBody>
          <a:bodyPr>
            <a:noAutofit/>
          </a:bodyPr>
          <a:lstStyle/>
          <a:p>
            <a:r>
              <a:rPr lang="en-US" dirty="0"/>
              <a:t>Hospital Course</a:t>
            </a:r>
            <a:endParaRPr lang="en-US"/>
          </a:p>
        </p:txBody>
      </p:sp>
      <p:sp>
        <p:nvSpPr>
          <p:cNvPr id="3" name="Content Placeholder 2">
            <a:extLst>
              <a:ext uri="{FF2B5EF4-FFF2-40B4-BE49-F238E27FC236}">
                <a16:creationId xmlns:a16="http://schemas.microsoft.com/office/drawing/2014/main" id="{C71D6AFE-5396-E655-C44F-C3F475402F1F}"/>
              </a:ext>
            </a:extLst>
          </p:cNvPr>
          <p:cNvSpPr>
            <a:spLocks noGrp="1"/>
          </p:cNvSpPr>
          <p:nvPr>
            <p:ph idx="1"/>
          </p:nvPr>
        </p:nvSpPr>
        <p:spPr>
          <a:xfrm>
            <a:off x="304800" y="1040209"/>
            <a:ext cx="8610600" cy="4777581"/>
          </a:xfrm>
        </p:spPr>
        <p:txBody>
          <a:bodyPr>
            <a:noAutofit/>
          </a:bodyPr>
          <a:lstStyle/>
          <a:p>
            <a:pPr marL="0" indent="0">
              <a:buNone/>
            </a:pPr>
            <a:r>
              <a:rPr lang="en-US" sz="1400" dirty="0">
                <a:latin typeface="Abadi" panose="020F0502020204030204" pitchFamily="34" charset="0"/>
                <a:cs typeface="Times New Roman" panose="02020603050405020304" pitchFamily="18" charset="0"/>
              </a:rPr>
              <a:t>Patient initially came to hospital voluntarily but was hypomanic in admissions and declined admission ultimately so was admitted on a PEC status. She was continued on her community medications of Seroquel 300 mg for mood stability/ depression, </a:t>
            </a:r>
            <a:r>
              <a:rPr lang="en-US" sz="1400" dirty="0">
                <a:solidFill>
                  <a:srgbClr val="FF0000"/>
                </a:solidFill>
                <a:latin typeface="Abadi" panose="020F0502020204030204" pitchFamily="34" charset="0"/>
                <a:cs typeface="Times New Roman" panose="02020603050405020304" pitchFamily="18" charset="0"/>
              </a:rPr>
              <a:t>Methadone at 50 mg daily </a:t>
            </a:r>
            <a:r>
              <a:rPr lang="en-US" sz="1400" dirty="0">
                <a:latin typeface="Abadi" panose="020F0502020204030204" pitchFamily="34" charset="0"/>
                <a:cs typeface="Times New Roman" panose="02020603050405020304" pitchFamily="18" charset="0"/>
              </a:rPr>
              <a:t>and placed on an </a:t>
            </a:r>
            <a:r>
              <a:rPr lang="en-US" sz="1400" dirty="0">
                <a:solidFill>
                  <a:srgbClr val="FF0000"/>
                </a:solidFill>
                <a:latin typeface="Abadi" panose="020F0502020204030204" pitchFamily="34" charset="0"/>
                <a:cs typeface="Times New Roman" panose="02020603050405020304" pitchFamily="18" charset="0"/>
              </a:rPr>
              <a:t>Ativan taper</a:t>
            </a:r>
            <a:r>
              <a:rPr lang="en-US" sz="1400" dirty="0">
                <a:latin typeface="Abadi" panose="020F0502020204030204" pitchFamily="34" charset="0"/>
                <a:cs typeface="Times New Roman" panose="02020603050405020304" pitchFamily="18" charset="0"/>
              </a:rPr>
              <a:t>, started at a </a:t>
            </a:r>
            <a:r>
              <a:rPr lang="en-US" sz="1400" dirty="0">
                <a:solidFill>
                  <a:srgbClr val="FF0000"/>
                </a:solidFill>
                <a:latin typeface="Abadi" panose="020F0502020204030204" pitchFamily="34" charset="0"/>
                <a:cs typeface="Times New Roman" panose="02020603050405020304" pitchFamily="18" charset="0"/>
              </a:rPr>
              <a:t>higher dose to manage manic agitation</a:t>
            </a:r>
            <a:r>
              <a:rPr lang="en-US" sz="1400" dirty="0">
                <a:latin typeface="Abadi" panose="020F0502020204030204" pitchFamily="34" charset="0"/>
                <a:cs typeface="Times New Roman" panose="02020603050405020304" pitchFamily="18" charset="0"/>
              </a:rPr>
              <a:t>. Patient was also placed on </a:t>
            </a:r>
            <a:r>
              <a:rPr lang="en-US" sz="1400" dirty="0">
                <a:solidFill>
                  <a:srgbClr val="FF0000"/>
                </a:solidFill>
                <a:latin typeface="Abadi" panose="020F0502020204030204" pitchFamily="34" charset="0"/>
                <a:cs typeface="Times New Roman" panose="02020603050405020304" pitchFamily="18" charset="0"/>
              </a:rPr>
              <a:t>Zyprexa as a PRN for manic agitation</a:t>
            </a:r>
            <a:r>
              <a:rPr lang="en-US" sz="1400" dirty="0">
                <a:latin typeface="Abadi" panose="020F0502020204030204" pitchFamily="34" charset="0"/>
                <a:cs typeface="Times New Roman" panose="02020603050405020304" pitchFamily="18" charset="0"/>
              </a:rPr>
              <a:t>. She was initially very dysregulated on the unit requiring multiple PRN medications for </a:t>
            </a:r>
            <a:r>
              <a:rPr lang="en-US" sz="1400" dirty="0">
                <a:solidFill>
                  <a:srgbClr val="FF0000"/>
                </a:solidFill>
                <a:latin typeface="Abadi" panose="020F0502020204030204" pitchFamily="34" charset="0"/>
                <a:cs typeface="Times New Roman" panose="02020603050405020304" pitchFamily="18" charset="0"/>
              </a:rPr>
              <a:t>threatening behavior the first 48 hours on the unit</a:t>
            </a:r>
            <a:r>
              <a:rPr lang="en-US" sz="1400" dirty="0">
                <a:latin typeface="Abadi" panose="020F0502020204030204" pitchFamily="34" charset="0"/>
                <a:cs typeface="Times New Roman" panose="02020603050405020304" pitchFamily="18" charset="0"/>
              </a:rPr>
              <a:t>. She </a:t>
            </a:r>
            <a:r>
              <a:rPr lang="en-US" sz="1400" dirty="0">
                <a:solidFill>
                  <a:srgbClr val="FF0000"/>
                </a:solidFill>
                <a:latin typeface="Abadi" panose="020F0502020204030204" pitchFamily="34" charset="0"/>
                <a:cs typeface="Times New Roman" panose="02020603050405020304" pitchFamily="18" charset="0"/>
              </a:rPr>
              <a:t>did not sleep </a:t>
            </a:r>
            <a:r>
              <a:rPr lang="en-US" sz="1400" dirty="0">
                <a:latin typeface="Abadi" panose="020F0502020204030204" pitchFamily="34" charset="0"/>
                <a:cs typeface="Times New Roman" panose="02020603050405020304" pitchFamily="18" charset="0"/>
              </a:rPr>
              <a:t>the first night despite Ativan and Benadryl, supporting a manic clinical picture. Patient was agreeable to a lithium trial to manage a suspected Bipolar disorder. Patient's </a:t>
            </a:r>
            <a:r>
              <a:rPr lang="en-US" sz="1400" dirty="0">
                <a:solidFill>
                  <a:srgbClr val="FF0000"/>
                </a:solidFill>
                <a:latin typeface="Abadi" panose="020F0502020204030204" pitchFamily="34" charset="0"/>
                <a:cs typeface="Times New Roman" panose="02020603050405020304" pitchFamily="18" charset="0"/>
              </a:rPr>
              <a:t>outpatient stimulants were held due to contraindication for stimulant use in mania</a:t>
            </a:r>
            <a:r>
              <a:rPr lang="en-US" sz="1400" dirty="0">
                <a:latin typeface="Abadi" panose="020F0502020204030204" pitchFamily="34" charset="0"/>
                <a:cs typeface="Times New Roman" panose="02020603050405020304" pitchFamily="18" charset="0"/>
              </a:rPr>
              <a:t>. Patient's behavior slowly improved with a combination of a </a:t>
            </a:r>
            <a:r>
              <a:rPr lang="en-US" sz="1400" dirty="0">
                <a:solidFill>
                  <a:srgbClr val="FF0000"/>
                </a:solidFill>
                <a:latin typeface="Abadi" panose="020F0502020204030204" pitchFamily="34" charset="0"/>
                <a:cs typeface="Times New Roman" panose="02020603050405020304" pitchFamily="18" charset="0"/>
              </a:rPr>
              <a:t>behavioral management plan that included seclusion/restraint (used several times for less than 20 min each time) </a:t>
            </a:r>
            <a:r>
              <a:rPr lang="en-US" sz="1400" dirty="0">
                <a:latin typeface="Abadi" panose="020F0502020204030204" pitchFamily="34" charset="0"/>
                <a:cs typeface="Times New Roman" panose="02020603050405020304" pitchFamily="18" charset="0"/>
              </a:rPr>
              <a:t>and </a:t>
            </a:r>
            <a:r>
              <a:rPr lang="en-US" sz="1400" dirty="0">
                <a:solidFill>
                  <a:srgbClr val="FF0000"/>
                </a:solidFill>
                <a:latin typeface="Abadi" panose="020F0502020204030204" pitchFamily="34" charset="0"/>
                <a:cs typeface="Times New Roman" panose="02020603050405020304" pitchFamily="18" charset="0"/>
              </a:rPr>
              <a:t>strict medication management which included Zyprexa 10 mg as PRN po , Gabapentin 300 mg po and no IM medications</a:t>
            </a:r>
            <a:r>
              <a:rPr lang="en-US" sz="1400" dirty="0">
                <a:latin typeface="Abadi" panose="020F0502020204030204" pitchFamily="34" charset="0"/>
                <a:cs typeface="Times New Roman" panose="02020603050405020304" pitchFamily="18" charset="0"/>
              </a:rPr>
              <a:t>. Ultimately patient's lithium was titrated up to 600 mg Q12H for mood stability producing a therapeutic level of 0.8. Patient requested between Zyprexa 30- 40 mg per day and had no medication side effects reported or observed. She continued on the Seroquel 300 mg without adjustment so the benefit of dual antipsychotics was identified and supported as the combination helped her achieve stability. Patient was on </a:t>
            </a:r>
            <a:r>
              <a:rPr lang="en-US" sz="1400" dirty="0">
                <a:solidFill>
                  <a:srgbClr val="FF0000"/>
                </a:solidFill>
                <a:latin typeface="Abadi" panose="020F0502020204030204" pitchFamily="34" charset="0"/>
                <a:cs typeface="Times New Roman" panose="02020603050405020304" pitchFamily="18" charset="0"/>
              </a:rPr>
              <a:t>initiation protocol of Methadone maintenance when she was admitted and the dose was ultimately titrated up to 100 mg daily</a:t>
            </a:r>
            <a:r>
              <a:rPr lang="en-US" sz="1400" dirty="0">
                <a:latin typeface="Abadi" panose="020F0502020204030204" pitchFamily="34" charset="0"/>
                <a:cs typeface="Times New Roman" panose="02020603050405020304" pitchFamily="18" charset="0"/>
              </a:rPr>
              <a:t> with no adverse effects. She takes </a:t>
            </a:r>
            <a:r>
              <a:rPr lang="en-US" sz="1400" dirty="0" err="1">
                <a:latin typeface="Abadi" panose="020F0502020204030204" pitchFamily="34" charset="0"/>
                <a:cs typeface="Times New Roman" panose="02020603050405020304" pitchFamily="18" charset="0"/>
              </a:rPr>
              <a:t>Miralax</a:t>
            </a:r>
            <a:r>
              <a:rPr lang="en-US" sz="1400" dirty="0">
                <a:latin typeface="Abadi" panose="020F0502020204030204" pitchFamily="34" charset="0"/>
                <a:cs typeface="Times New Roman" panose="02020603050405020304" pitchFamily="18" charset="0"/>
              </a:rPr>
              <a:t> -1 packet daily in the morning to mitigate the risk of opiate induced constipation with good effect. Patient reports difficulty focusing so Strattera was added at a starting dose of 10 mg daily, patient never asked to increase. Inability to focus was likely a effect of the mania. Patient went to Probate Court on 6/20 and was denied release. Family meeting held with parents on 6/25 and parents maintained patient can not return home without completing residential. Patient tolerated news adequately without escalation. </a:t>
            </a:r>
            <a:r>
              <a:rPr lang="en-US" sz="1400" dirty="0">
                <a:solidFill>
                  <a:srgbClr val="FF0000"/>
                </a:solidFill>
                <a:latin typeface="Abadi" panose="020F0502020204030204" pitchFamily="34" charset="0"/>
                <a:cs typeface="Times New Roman" panose="02020603050405020304" pitchFamily="18" charset="0"/>
              </a:rPr>
              <a:t>Patient maintained behavioral control to collaborate with discharge planning. Continued to request benzodiazepines at times but was redirected with staff support and did not receive any IM medications or restraint in the days leading up to discharge</a:t>
            </a:r>
            <a:r>
              <a:rPr lang="en-US" sz="1400" dirty="0">
                <a:latin typeface="Abadi" panose="020F0502020204030204" pitchFamily="34" charset="0"/>
                <a:cs typeface="Times New Roman" panose="02020603050405020304" pitchFamily="18" charset="0"/>
              </a:rPr>
              <a:t>. </a:t>
            </a:r>
            <a:endParaRPr lang="en-US" sz="1400" dirty="0"/>
          </a:p>
        </p:txBody>
      </p:sp>
    </p:spTree>
    <p:extLst>
      <p:ext uri="{BB962C8B-B14F-4D97-AF65-F5344CB8AC3E}">
        <p14:creationId xmlns:p14="http://schemas.microsoft.com/office/powerpoint/2010/main" val="37176940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AC661-4027-7764-950C-524765A39B2D}"/>
              </a:ext>
            </a:extLst>
          </p:cNvPr>
          <p:cNvSpPr>
            <a:spLocks noGrp="1"/>
          </p:cNvSpPr>
          <p:nvPr>
            <p:ph type="title"/>
          </p:nvPr>
        </p:nvSpPr>
        <p:spPr/>
        <p:txBody>
          <a:bodyPr/>
          <a:lstStyle/>
          <a:p>
            <a:r>
              <a:rPr lang="en-US" dirty="0"/>
              <a:t>Risk Assessment</a:t>
            </a:r>
            <a:endParaRPr lang="en-US"/>
          </a:p>
        </p:txBody>
      </p:sp>
      <p:sp>
        <p:nvSpPr>
          <p:cNvPr id="3" name="Content Placeholder 2">
            <a:extLst>
              <a:ext uri="{FF2B5EF4-FFF2-40B4-BE49-F238E27FC236}">
                <a16:creationId xmlns:a16="http://schemas.microsoft.com/office/drawing/2014/main" id="{E9636FFD-C262-97FC-3902-4B984794221E}"/>
              </a:ext>
            </a:extLst>
          </p:cNvPr>
          <p:cNvSpPr>
            <a:spLocks noGrp="1"/>
          </p:cNvSpPr>
          <p:nvPr>
            <p:ph idx="1"/>
          </p:nvPr>
        </p:nvSpPr>
        <p:spPr/>
        <p:txBody>
          <a:bodyPr>
            <a:normAutofit fontScale="70000" lnSpcReduction="20000"/>
          </a:bodyPr>
          <a:lstStyle/>
          <a:p>
            <a:pPr marL="0" indent="0">
              <a:buNone/>
            </a:pPr>
            <a:r>
              <a:rPr lang="en-US" dirty="0"/>
              <a:t>Patient has reached maximum benefit of inpatient admission. She continues to have </a:t>
            </a:r>
            <a:r>
              <a:rPr lang="en-US" b="1" dirty="0">
                <a:solidFill>
                  <a:srgbClr val="FF0000"/>
                </a:solidFill>
              </a:rPr>
              <a:t>poor distress tolerance </a:t>
            </a:r>
            <a:r>
              <a:rPr lang="en-US" dirty="0"/>
              <a:t>and aftercare will focus on modifying behavioral focus on using substances to remove negative emotional states. Patient had no residual symptoms of mania on discharge but </a:t>
            </a:r>
            <a:r>
              <a:rPr lang="en-US" b="1" dirty="0">
                <a:solidFill>
                  <a:srgbClr val="FF0000"/>
                </a:solidFill>
              </a:rPr>
              <a:t>continues to have chronic and static risk factors for behavioral dysregulation given difficulty with limit setting from a very young age</a:t>
            </a:r>
            <a:r>
              <a:rPr lang="en-US" dirty="0">
                <a:solidFill>
                  <a:srgbClr val="FF0000"/>
                </a:solidFill>
              </a:rPr>
              <a:t>.</a:t>
            </a:r>
            <a:r>
              <a:rPr lang="en-US" dirty="0"/>
              <a:t> There is </a:t>
            </a:r>
            <a:r>
              <a:rPr lang="en-US" b="1" dirty="0">
                <a:solidFill>
                  <a:srgbClr val="FF0000"/>
                </a:solidFill>
              </a:rPr>
              <a:t>no acute risk above baseline </a:t>
            </a:r>
            <a:r>
              <a:rPr lang="en-US" dirty="0"/>
              <a:t>for agitation at this time and patient is psychiatrically stable for discharge to the next level of care to address the coping skills needed to navigate </a:t>
            </a:r>
            <a:r>
              <a:rPr lang="en-US" b="1" dirty="0">
                <a:solidFill>
                  <a:srgbClr val="FF0000"/>
                </a:solidFill>
              </a:rPr>
              <a:t>disappointment</a:t>
            </a:r>
            <a:r>
              <a:rPr lang="en-US" b="1" dirty="0"/>
              <a:t> </a:t>
            </a:r>
            <a:r>
              <a:rPr lang="en-US" dirty="0"/>
              <a:t>and </a:t>
            </a:r>
            <a:r>
              <a:rPr lang="en-US" b="1" dirty="0">
                <a:solidFill>
                  <a:srgbClr val="FF0000"/>
                </a:solidFill>
              </a:rPr>
              <a:t>delayed gratification</a:t>
            </a:r>
            <a:r>
              <a:rPr lang="en-US" dirty="0"/>
              <a:t>. Patient given psychoeducation about the cumulative risk of overdose when methadone and benzodiazepines are taken together and notified that benzodiazepines are not a recommended treatment strategy going forward.</a:t>
            </a:r>
          </a:p>
        </p:txBody>
      </p:sp>
    </p:spTree>
    <p:extLst>
      <p:ext uri="{BB962C8B-B14F-4D97-AF65-F5344CB8AC3E}">
        <p14:creationId xmlns:p14="http://schemas.microsoft.com/office/powerpoint/2010/main" val="1442985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67FCB-12BC-EB54-65E7-8543E8FBC50F}"/>
              </a:ext>
            </a:extLst>
          </p:cNvPr>
          <p:cNvSpPr>
            <a:spLocks noGrp="1"/>
          </p:cNvSpPr>
          <p:nvPr>
            <p:ph type="title"/>
          </p:nvPr>
        </p:nvSpPr>
        <p:spPr>
          <a:xfrm>
            <a:off x="-1295400" y="381000"/>
            <a:ext cx="8229600" cy="1143000"/>
          </a:xfrm>
        </p:spPr>
        <p:txBody>
          <a:bodyPr/>
          <a:lstStyle/>
          <a:p>
            <a:r>
              <a:rPr lang="en-US" dirty="0"/>
              <a:t>Learning Objectives:</a:t>
            </a:r>
          </a:p>
        </p:txBody>
      </p:sp>
      <p:sp>
        <p:nvSpPr>
          <p:cNvPr id="3" name="Content Placeholder 2">
            <a:extLst>
              <a:ext uri="{FF2B5EF4-FFF2-40B4-BE49-F238E27FC236}">
                <a16:creationId xmlns:a16="http://schemas.microsoft.com/office/drawing/2014/main" id="{E567BBEA-F043-D775-7F0D-17AE8B4BD6BB}"/>
              </a:ext>
            </a:extLst>
          </p:cNvPr>
          <p:cNvSpPr>
            <a:spLocks noGrp="1"/>
          </p:cNvSpPr>
          <p:nvPr>
            <p:ph idx="1"/>
          </p:nvPr>
        </p:nvSpPr>
        <p:spPr/>
        <p:txBody>
          <a:bodyPr>
            <a:normAutofit/>
          </a:bodyPr>
          <a:lstStyle/>
          <a:p>
            <a:pPr marL="514350" indent="-514350">
              <a:buFont typeface="+mj-lt"/>
              <a:buAutoNum type="arabicPeriod"/>
            </a:pPr>
            <a:r>
              <a:rPr lang="en-US" dirty="0"/>
              <a:t>Identify predictors of aggression</a:t>
            </a:r>
          </a:p>
          <a:p>
            <a:pPr marL="514350" indent="-514350">
              <a:buFont typeface="+mj-lt"/>
              <a:buAutoNum type="arabicPeriod"/>
            </a:pPr>
            <a:r>
              <a:rPr lang="en-US" dirty="0"/>
              <a:t>Illustrate how to match a treatment algorithm to contributing factors</a:t>
            </a:r>
          </a:p>
          <a:p>
            <a:pPr marL="514350" indent="-514350">
              <a:buFont typeface="+mj-lt"/>
              <a:buAutoNum type="arabicPeriod"/>
            </a:pPr>
            <a:r>
              <a:rPr lang="en-US" dirty="0"/>
              <a:t>Describe the impact substance use and detoxification can have on aggression</a:t>
            </a:r>
          </a:p>
          <a:p>
            <a:pPr marL="0" indent="0">
              <a:buNone/>
            </a:pPr>
            <a:endParaRPr lang="en-US" dirty="0"/>
          </a:p>
          <a:p>
            <a:pPr marL="0" indent="0">
              <a:buNone/>
            </a:pPr>
            <a:r>
              <a:rPr lang="en-US" dirty="0"/>
              <a:t>BE THE FIREMAN</a:t>
            </a:r>
          </a:p>
          <a:p>
            <a:pPr marL="0" indent="0">
              <a:buNone/>
            </a:pPr>
            <a:endParaRPr lang="en-US" dirty="0"/>
          </a:p>
        </p:txBody>
      </p:sp>
    </p:spTree>
    <p:extLst>
      <p:ext uri="{BB962C8B-B14F-4D97-AF65-F5344CB8AC3E}">
        <p14:creationId xmlns:p14="http://schemas.microsoft.com/office/powerpoint/2010/main" val="40121904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7DDFA-A8E1-DFFF-6AD1-0F8563550D9A}"/>
              </a:ext>
            </a:extLst>
          </p:cNvPr>
          <p:cNvSpPr>
            <a:spLocks noGrp="1"/>
          </p:cNvSpPr>
          <p:nvPr>
            <p:ph type="title"/>
          </p:nvPr>
        </p:nvSpPr>
        <p:spPr>
          <a:xfrm>
            <a:off x="381000" y="381000"/>
            <a:ext cx="8229600" cy="1143000"/>
          </a:xfrm>
        </p:spPr>
        <p:txBody>
          <a:bodyPr>
            <a:normAutofit fontScale="90000"/>
          </a:bodyPr>
          <a:lstStyle/>
          <a:p>
            <a:r>
              <a:rPr lang="en-US" dirty="0"/>
              <a:t>Other Clinical Scenarios for Agitation</a:t>
            </a:r>
            <a:br>
              <a:rPr lang="en-US" dirty="0"/>
            </a:br>
            <a:endParaRPr lang="en-US" dirty="0"/>
          </a:p>
        </p:txBody>
      </p:sp>
      <p:sp>
        <p:nvSpPr>
          <p:cNvPr id="3" name="Content Placeholder 2">
            <a:extLst>
              <a:ext uri="{FF2B5EF4-FFF2-40B4-BE49-F238E27FC236}">
                <a16:creationId xmlns:a16="http://schemas.microsoft.com/office/drawing/2014/main" id="{094535D0-EBF5-C0A3-ABE0-7CC821316B61}"/>
              </a:ext>
            </a:extLst>
          </p:cNvPr>
          <p:cNvSpPr>
            <a:spLocks noGrp="1"/>
          </p:cNvSpPr>
          <p:nvPr>
            <p:ph idx="1"/>
          </p:nvPr>
        </p:nvSpPr>
        <p:spPr>
          <a:xfrm>
            <a:off x="457200" y="1066804"/>
            <a:ext cx="8382000" cy="4525963"/>
          </a:xfrm>
        </p:spPr>
        <p:txBody>
          <a:bodyPr>
            <a:normAutofit fontScale="25000" lnSpcReduction="20000"/>
          </a:bodyPr>
          <a:lstStyle/>
          <a:p>
            <a:pPr marL="0" indent="0">
              <a:buNone/>
            </a:pPr>
            <a:r>
              <a:rPr lang="en-US" sz="6400" dirty="0"/>
              <a:t>20 year-old male admitted to hospital after showing increasing paranoia and social isolation at home.  Seemingly unprovoked patient presents at nursing station as acutely agitated, punching the desk and yelling about people staring at him. Staff report prior to the incident patient was noted to be internally preoccupied, pacing in the milieu with intense stare, clenched fists and jaw muscles clenched.  </a:t>
            </a:r>
          </a:p>
          <a:p>
            <a:pPr marL="0" indent="0">
              <a:buNone/>
            </a:pPr>
            <a:r>
              <a:rPr lang="en-US" sz="6400" dirty="0"/>
              <a:t> </a:t>
            </a:r>
          </a:p>
          <a:p>
            <a:pPr marL="0" indent="0">
              <a:buNone/>
            </a:pPr>
            <a:r>
              <a:rPr lang="en-US" sz="6400" dirty="0"/>
              <a:t>52 year old female </a:t>
            </a:r>
            <a:r>
              <a:rPr lang="en-US" sz="6400" dirty="0" err="1"/>
              <a:t>PPHx</a:t>
            </a:r>
            <a:r>
              <a:rPr lang="en-US" sz="6400" dirty="0"/>
              <a:t> Borderline PD, cocaine use disorder admitted to inpatient psychiatry for low mood in the context of interpersonal stressors. Patient demanding to leave unit as she has repaired relations with her partner and sees no further benefit for inpatient admission. Patient began yelling and threatening self harm should her request for immediate discharge not be accommodated. </a:t>
            </a:r>
          </a:p>
          <a:p>
            <a:pPr marL="0" indent="0">
              <a:buNone/>
            </a:pPr>
            <a:r>
              <a:rPr lang="en-US" sz="6400" dirty="0"/>
              <a:t> </a:t>
            </a:r>
          </a:p>
          <a:p>
            <a:pPr marL="0" indent="0">
              <a:buNone/>
            </a:pPr>
            <a:r>
              <a:rPr lang="en-US" sz="6400" dirty="0"/>
              <a:t>72 year-old female </a:t>
            </a:r>
            <a:r>
              <a:rPr lang="en-US" sz="6400" dirty="0" err="1"/>
              <a:t>PPHx</a:t>
            </a:r>
            <a:r>
              <a:rPr lang="en-US" sz="6400" dirty="0"/>
              <a:t> Bipolar disorder admitted to hospital after erratic behavior in the community in the setting of medication non-compliance. Patient is acutely manic with psychomotor agitation, underlying paranoia and grandiosity. Patient refused medication and escalates to verbal threats every time she is offered meds. Patient needs to be notified of treatment team putting papers in for medication over objection and is likely to dysregulate quickly. </a:t>
            </a:r>
          </a:p>
          <a:p>
            <a:pPr marL="0" indent="0">
              <a:buNone/>
            </a:pPr>
            <a:r>
              <a:rPr lang="en-US" sz="6400" dirty="0"/>
              <a:t> </a:t>
            </a:r>
          </a:p>
          <a:p>
            <a:pPr marL="0" indent="0">
              <a:buNone/>
            </a:pPr>
            <a:r>
              <a:rPr lang="en-US" sz="6400" dirty="0"/>
              <a:t>15 year-old non binary person, history of ADHD, conduct disorder and cannabis use disorder admitted to SHH after escalation of truancy and self harm in the setting of severe bullying at school. Patient is unable to return home upon discharge and was just delivered the news. They start screaming threats about harming staff, should they not let them go home immediately and demand to call family to negotiate. </a:t>
            </a:r>
          </a:p>
          <a:p>
            <a:endParaRPr lang="en-US" dirty="0"/>
          </a:p>
        </p:txBody>
      </p:sp>
    </p:spTree>
    <p:extLst>
      <p:ext uri="{BB962C8B-B14F-4D97-AF65-F5344CB8AC3E}">
        <p14:creationId xmlns:p14="http://schemas.microsoft.com/office/powerpoint/2010/main" val="26074432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ED06E-4D21-C628-BFD5-C26C13F93F27}"/>
              </a:ext>
            </a:extLst>
          </p:cNvPr>
          <p:cNvSpPr>
            <a:spLocks noGrp="1"/>
          </p:cNvSpPr>
          <p:nvPr>
            <p:ph type="title"/>
          </p:nvPr>
        </p:nvSpPr>
        <p:spPr>
          <a:xfrm>
            <a:off x="457200" y="533400"/>
            <a:ext cx="8229600" cy="1143000"/>
          </a:xfrm>
        </p:spPr>
        <p:txBody>
          <a:bodyPr>
            <a:normAutofit fontScale="90000"/>
          </a:bodyPr>
          <a:lstStyle/>
          <a:p>
            <a:pPr algn="l"/>
            <a:r>
              <a:rPr lang="en-US" sz="4900" dirty="0"/>
              <a:t>Works Consulted</a:t>
            </a:r>
            <a:br>
              <a:rPr lang="en-US" dirty="0"/>
            </a:br>
            <a:endParaRPr lang="en-US" dirty="0"/>
          </a:p>
        </p:txBody>
      </p:sp>
      <p:sp>
        <p:nvSpPr>
          <p:cNvPr id="3" name="Content Placeholder 2">
            <a:extLst>
              <a:ext uri="{FF2B5EF4-FFF2-40B4-BE49-F238E27FC236}">
                <a16:creationId xmlns:a16="http://schemas.microsoft.com/office/drawing/2014/main" id="{F9EDA581-3FF3-2EEE-6186-2C0F45273F43}"/>
              </a:ext>
            </a:extLst>
          </p:cNvPr>
          <p:cNvSpPr>
            <a:spLocks noGrp="1"/>
          </p:cNvSpPr>
          <p:nvPr>
            <p:ph idx="1"/>
          </p:nvPr>
        </p:nvSpPr>
        <p:spPr/>
        <p:txBody>
          <a:bodyPr/>
          <a:lstStyle/>
          <a:p>
            <a:pPr marL="0" indent="0">
              <a:buNone/>
            </a:pPr>
            <a:r>
              <a:rPr lang="en-US" dirty="0" err="1"/>
              <a:t>Weltens</a:t>
            </a:r>
            <a:r>
              <a:rPr lang="en-US" dirty="0"/>
              <a:t>, I., Bak, M., Verhagen, S., </a:t>
            </a:r>
            <a:r>
              <a:rPr lang="en-US" dirty="0" err="1"/>
              <a:t>Vandenberk</a:t>
            </a:r>
            <a:r>
              <a:rPr lang="en-US" dirty="0"/>
              <a:t>, E., Domen, P., van Amelsvoort, T., Lousberg, R., &amp; van den Brink, A. (2021). Aggression on the psychiatric ward: Prevalence and risk factors. A systematic review of the literature. </a:t>
            </a:r>
            <a:r>
              <a:rPr lang="en-US" i="1" dirty="0" err="1"/>
              <a:t>PLoS</a:t>
            </a:r>
            <a:r>
              <a:rPr lang="en-US" i="1" dirty="0"/>
              <a:t> ONE</a:t>
            </a:r>
            <a:r>
              <a:rPr lang="en-US" dirty="0"/>
              <a:t>, </a:t>
            </a:r>
            <a:r>
              <a:rPr lang="en-US" i="1" dirty="0"/>
              <a:t>16</a:t>
            </a:r>
            <a:r>
              <a:rPr lang="en-US" dirty="0"/>
              <a:t>(10), e0258346. </a:t>
            </a:r>
          </a:p>
        </p:txBody>
      </p:sp>
    </p:spTree>
    <p:extLst>
      <p:ext uri="{BB962C8B-B14F-4D97-AF65-F5344CB8AC3E}">
        <p14:creationId xmlns:p14="http://schemas.microsoft.com/office/powerpoint/2010/main" val="36749958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D0E74-3AC0-C320-958E-27FB49F02779}"/>
              </a:ext>
            </a:extLst>
          </p:cNvPr>
          <p:cNvSpPr>
            <a:spLocks noGrp="1"/>
          </p:cNvSpPr>
          <p:nvPr>
            <p:ph type="title"/>
          </p:nvPr>
        </p:nvSpPr>
        <p:spPr>
          <a:xfrm>
            <a:off x="3216575" y="2872552"/>
            <a:ext cx="7886700" cy="994172"/>
          </a:xfrm>
        </p:spPr>
        <p:txBody>
          <a:bodyPr/>
          <a:lstStyle/>
          <a:p>
            <a:r>
              <a:rPr lang="en-US"/>
              <a:t>Thank you!</a:t>
            </a:r>
          </a:p>
        </p:txBody>
      </p:sp>
    </p:spTree>
    <p:extLst>
      <p:ext uri="{BB962C8B-B14F-4D97-AF65-F5344CB8AC3E}">
        <p14:creationId xmlns:p14="http://schemas.microsoft.com/office/powerpoint/2010/main" val="1569365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28972-2A74-630F-3077-91C77BF2F084}"/>
              </a:ext>
            </a:extLst>
          </p:cNvPr>
          <p:cNvSpPr>
            <a:spLocks noGrp="1"/>
          </p:cNvSpPr>
          <p:nvPr>
            <p:ph type="title"/>
          </p:nvPr>
        </p:nvSpPr>
        <p:spPr>
          <a:xfrm>
            <a:off x="453639" y="212221"/>
            <a:ext cx="8229600" cy="1143000"/>
          </a:xfrm>
        </p:spPr>
        <p:txBody>
          <a:bodyPr/>
          <a:lstStyle/>
          <a:p>
            <a:r>
              <a:rPr lang="en-US" dirty="0"/>
              <a:t>Continuum of Aggression</a:t>
            </a:r>
          </a:p>
        </p:txBody>
      </p:sp>
      <p:sp>
        <p:nvSpPr>
          <p:cNvPr id="3" name="Content Placeholder 2">
            <a:extLst>
              <a:ext uri="{FF2B5EF4-FFF2-40B4-BE49-F238E27FC236}">
                <a16:creationId xmlns:a16="http://schemas.microsoft.com/office/drawing/2014/main" id="{74E271B7-49BF-86C4-1358-9FCCDE92FBD6}"/>
              </a:ext>
            </a:extLst>
          </p:cNvPr>
          <p:cNvSpPr>
            <a:spLocks noGrp="1"/>
          </p:cNvSpPr>
          <p:nvPr>
            <p:ph idx="1"/>
          </p:nvPr>
        </p:nvSpPr>
        <p:spPr/>
        <p:txBody>
          <a:bodyPr/>
          <a:lstStyle/>
          <a:p>
            <a:pPr marL="0" indent="0">
              <a:buNone/>
            </a:pPr>
            <a:r>
              <a:rPr lang="en-US" dirty="0"/>
              <a:t>Agitation</a:t>
            </a:r>
            <a:r>
              <a:rPr lang="en-US" dirty="0">
                <a:sym typeface="Wingdings" panose="05000000000000000000" pitchFamily="2" charset="2"/>
              </a:rPr>
              <a:t> Aggression  Violence</a:t>
            </a:r>
            <a:endParaRPr lang="en-US" dirty="0"/>
          </a:p>
        </p:txBody>
      </p:sp>
    </p:spTree>
    <p:extLst>
      <p:ext uri="{BB962C8B-B14F-4D97-AF65-F5344CB8AC3E}">
        <p14:creationId xmlns:p14="http://schemas.microsoft.com/office/powerpoint/2010/main" val="1960576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F2DAB-79C2-E890-80F7-BC8B787BE2C0}"/>
              </a:ext>
            </a:extLst>
          </p:cNvPr>
          <p:cNvSpPr>
            <a:spLocks noGrp="1"/>
          </p:cNvSpPr>
          <p:nvPr>
            <p:ph type="title"/>
          </p:nvPr>
        </p:nvSpPr>
        <p:spPr>
          <a:xfrm>
            <a:off x="461473" y="309785"/>
            <a:ext cx="8229600" cy="1143000"/>
          </a:xfrm>
        </p:spPr>
        <p:txBody>
          <a:bodyPr/>
          <a:lstStyle/>
          <a:p>
            <a:r>
              <a:rPr lang="en-US" dirty="0"/>
              <a:t>Definitions</a:t>
            </a:r>
          </a:p>
        </p:txBody>
      </p:sp>
      <p:sp>
        <p:nvSpPr>
          <p:cNvPr id="3" name="Content Placeholder 2">
            <a:extLst>
              <a:ext uri="{FF2B5EF4-FFF2-40B4-BE49-F238E27FC236}">
                <a16:creationId xmlns:a16="http://schemas.microsoft.com/office/drawing/2014/main" id="{9A05606B-1CA9-D221-E95A-514562B4919E}"/>
              </a:ext>
            </a:extLst>
          </p:cNvPr>
          <p:cNvSpPr>
            <a:spLocks noGrp="1"/>
          </p:cNvSpPr>
          <p:nvPr>
            <p:ph idx="1"/>
          </p:nvPr>
        </p:nvSpPr>
        <p:spPr>
          <a:xfrm>
            <a:off x="457200" y="1447800"/>
            <a:ext cx="8229600" cy="4525963"/>
          </a:xfrm>
        </p:spPr>
        <p:txBody>
          <a:bodyPr>
            <a:normAutofit fontScale="77500" lnSpcReduction="20000"/>
          </a:bodyPr>
          <a:lstStyle/>
          <a:p>
            <a:r>
              <a:rPr lang="en-US" sz="3800" dirty="0"/>
              <a:t>Agitation (DSM 5): a state of excessive psychomotor activity accompanied by increased tension and irritability resulting in non-productive and repetitious behavior </a:t>
            </a:r>
          </a:p>
          <a:p>
            <a:endParaRPr lang="en-US" dirty="0"/>
          </a:p>
          <a:p>
            <a:r>
              <a:rPr lang="en-US" sz="3800" dirty="0"/>
              <a:t>Aggression (WHO): the intentional use of physical force or power, threatened or actual, against oneself, another person, or against a group or community, that either results in or has a high likelihood of resulting in injury, death, psychological harm, maldevelopment or deprivation </a:t>
            </a:r>
          </a:p>
        </p:txBody>
      </p:sp>
    </p:spTree>
    <p:extLst>
      <p:ext uri="{BB962C8B-B14F-4D97-AF65-F5344CB8AC3E}">
        <p14:creationId xmlns:p14="http://schemas.microsoft.com/office/powerpoint/2010/main" val="193419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1EA51-BA0E-7C6B-9494-85F4A1272569}"/>
              </a:ext>
            </a:extLst>
          </p:cNvPr>
          <p:cNvSpPr>
            <a:spLocks noGrp="1"/>
          </p:cNvSpPr>
          <p:nvPr>
            <p:ph type="title"/>
          </p:nvPr>
        </p:nvSpPr>
        <p:spPr>
          <a:xfrm>
            <a:off x="577553" y="233585"/>
            <a:ext cx="8229600" cy="1143000"/>
          </a:xfrm>
        </p:spPr>
        <p:txBody>
          <a:bodyPr/>
          <a:lstStyle/>
          <a:p>
            <a:r>
              <a:rPr lang="en-US" dirty="0"/>
              <a:t>Predictors of Aggression</a:t>
            </a:r>
          </a:p>
        </p:txBody>
      </p:sp>
      <p:sp>
        <p:nvSpPr>
          <p:cNvPr id="6" name="Content Placeholder 5">
            <a:extLst>
              <a:ext uri="{FF2B5EF4-FFF2-40B4-BE49-F238E27FC236}">
                <a16:creationId xmlns:a16="http://schemas.microsoft.com/office/drawing/2014/main" id="{5695A876-96BD-5FAD-5204-13F3A5844E2F}"/>
              </a:ext>
            </a:extLst>
          </p:cNvPr>
          <p:cNvSpPr>
            <a:spLocks noGrp="1"/>
          </p:cNvSpPr>
          <p:nvPr>
            <p:ph idx="1"/>
          </p:nvPr>
        </p:nvSpPr>
        <p:spPr>
          <a:xfrm>
            <a:off x="457200" y="1371600"/>
            <a:ext cx="8229600" cy="4525963"/>
          </a:xfrm>
        </p:spPr>
        <p:txBody>
          <a:bodyPr vert="horz" lIns="68580" tIns="34290" rIns="68580" bIns="34290" numCol="1" rtlCol="0" anchor="t">
            <a:normAutofit/>
          </a:bodyPr>
          <a:lstStyle/>
          <a:p>
            <a:r>
              <a:rPr lang="en-US" b="1" dirty="0"/>
              <a:t>Patient: gender, age, diagnosis, severity of psychopathology, history of aggression/substance use/violence</a:t>
            </a:r>
            <a:br>
              <a:rPr lang="en-US" sz="1000" b="1" dirty="0"/>
            </a:br>
            <a:endParaRPr lang="en-US" sz="1000" dirty="0"/>
          </a:p>
          <a:p>
            <a:r>
              <a:rPr lang="en-US" dirty="0"/>
              <a:t>Staff: years of experience/ age of nurses, gender of staff, level of staffing</a:t>
            </a:r>
            <a:endParaRPr lang="en-US" sz="1000" dirty="0"/>
          </a:p>
          <a:p>
            <a:pPr marL="0" indent="0">
              <a:buNone/>
            </a:pPr>
            <a:endParaRPr lang="en-US" sz="1000" dirty="0"/>
          </a:p>
          <a:p>
            <a:r>
              <a:rPr lang="en-US" dirty="0"/>
              <a:t>Ward: time, location, bed occupancy, restrictions and characteristics of ward, atmosphere of ward</a:t>
            </a:r>
          </a:p>
        </p:txBody>
      </p:sp>
    </p:spTree>
    <p:extLst>
      <p:ext uri="{BB962C8B-B14F-4D97-AF65-F5344CB8AC3E}">
        <p14:creationId xmlns:p14="http://schemas.microsoft.com/office/powerpoint/2010/main" val="2825953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5781E-CFF8-1FC2-AD31-EB3874BD2A88}"/>
              </a:ext>
            </a:extLst>
          </p:cNvPr>
          <p:cNvSpPr>
            <a:spLocks noGrp="1"/>
          </p:cNvSpPr>
          <p:nvPr>
            <p:ph type="title"/>
          </p:nvPr>
        </p:nvSpPr>
        <p:spPr>
          <a:xfrm>
            <a:off x="464032" y="228600"/>
            <a:ext cx="8686800" cy="1143000"/>
          </a:xfrm>
        </p:spPr>
        <p:txBody>
          <a:bodyPr>
            <a:noAutofit/>
          </a:bodyPr>
          <a:lstStyle/>
          <a:p>
            <a:pPr algn="l"/>
            <a:r>
              <a:rPr lang="en-US" sz="4200" dirty="0"/>
              <a:t>Systemic Review: Staff/ Ward Factors</a:t>
            </a:r>
          </a:p>
        </p:txBody>
      </p:sp>
      <p:sp>
        <p:nvSpPr>
          <p:cNvPr id="3" name="Content Placeholder 2">
            <a:extLst>
              <a:ext uri="{FF2B5EF4-FFF2-40B4-BE49-F238E27FC236}">
                <a16:creationId xmlns:a16="http://schemas.microsoft.com/office/drawing/2014/main" id="{A7F0486A-C084-CBA7-C563-84653EDEA60B}"/>
              </a:ext>
            </a:extLst>
          </p:cNvPr>
          <p:cNvSpPr>
            <a:spLocks noGrp="1"/>
          </p:cNvSpPr>
          <p:nvPr>
            <p:ph idx="1"/>
          </p:nvPr>
        </p:nvSpPr>
        <p:spPr>
          <a:xfrm>
            <a:off x="152400" y="1295400"/>
            <a:ext cx="8229600" cy="4525963"/>
          </a:xfrm>
        </p:spPr>
        <p:txBody>
          <a:bodyPr vert="horz" lIns="68580" tIns="34290" rIns="68580" bIns="34290" rtlCol="0" anchor="t">
            <a:normAutofit/>
          </a:bodyPr>
          <a:lstStyle/>
          <a:p>
            <a:r>
              <a:rPr lang="en-US" dirty="0"/>
              <a:t>Staff</a:t>
            </a:r>
          </a:p>
          <a:p>
            <a:pPr lvl="1">
              <a:buFont typeface="Courier New" panose="020B0604020202020204" pitchFamily="34" charset="0"/>
              <a:buChar char="o"/>
            </a:pPr>
            <a:r>
              <a:rPr lang="en-US" dirty="0"/>
              <a:t>Non-modifiable contributing factors </a:t>
            </a:r>
          </a:p>
          <a:p>
            <a:pPr lvl="1">
              <a:buFont typeface="Courier New" panose="020B0604020202020204" pitchFamily="34" charset="0"/>
              <a:buChar char="o"/>
            </a:pPr>
            <a:r>
              <a:rPr lang="en-US" dirty="0"/>
              <a:t>Can become part of the discussion when looking   forward to predict future episodes of agitation/aggression/violence</a:t>
            </a:r>
          </a:p>
          <a:p>
            <a:r>
              <a:rPr lang="en-US" dirty="0"/>
              <a:t>Ward</a:t>
            </a:r>
          </a:p>
          <a:p>
            <a:pPr lvl="1">
              <a:buFont typeface="Courier New" panose="020B0604020202020204" pitchFamily="34" charset="0"/>
              <a:buChar char="o"/>
            </a:pPr>
            <a:r>
              <a:rPr lang="en-US" dirty="0"/>
              <a:t>Mostly non-modifiable</a:t>
            </a:r>
          </a:p>
          <a:p>
            <a:pPr lvl="1">
              <a:buFont typeface="Courier New" panose="020B0604020202020204" pitchFamily="34" charset="0"/>
              <a:buChar char="o"/>
            </a:pPr>
            <a:r>
              <a:rPr lang="en-US" dirty="0"/>
              <a:t>Can contribute to potential responses to increasing agitation</a:t>
            </a:r>
          </a:p>
        </p:txBody>
      </p:sp>
    </p:spTree>
    <p:extLst>
      <p:ext uri="{BB962C8B-B14F-4D97-AF65-F5344CB8AC3E}">
        <p14:creationId xmlns:p14="http://schemas.microsoft.com/office/powerpoint/2010/main" val="1772799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CBFA7-994A-AB3A-3B83-0F3A8A879171}"/>
              </a:ext>
            </a:extLst>
          </p:cNvPr>
          <p:cNvSpPr>
            <a:spLocks noGrp="1"/>
          </p:cNvSpPr>
          <p:nvPr>
            <p:ph type="title"/>
          </p:nvPr>
        </p:nvSpPr>
        <p:spPr>
          <a:xfrm>
            <a:off x="381000" y="304800"/>
            <a:ext cx="8229600" cy="1143000"/>
          </a:xfrm>
        </p:spPr>
        <p:txBody>
          <a:bodyPr/>
          <a:lstStyle/>
          <a:p>
            <a:r>
              <a:rPr lang="en-US" dirty="0"/>
              <a:t>Systemic Review: Patient Factors</a:t>
            </a:r>
          </a:p>
        </p:txBody>
      </p:sp>
      <p:sp>
        <p:nvSpPr>
          <p:cNvPr id="3" name="Content Placeholder 2">
            <a:extLst>
              <a:ext uri="{FF2B5EF4-FFF2-40B4-BE49-F238E27FC236}">
                <a16:creationId xmlns:a16="http://schemas.microsoft.com/office/drawing/2014/main" id="{DE896410-FB9A-3474-1B44-8BDE18A16BE8}"/>
              </a:ext>
            </a:extLst>
          </p:cNvPr>
          <p:cNvSpPr>
            <a:spLocks noGrp="1"/>
          </p:cNvSpPr>
          <p:nvPr>
            <p:ph idx="1"/>
          </p:nvPr>
        </p:nvSpPr>
        <p:spPr/>
        <p:txBody>
          <a:bodyPr vert="horz" lIns="68580" tIns="34290" rIns="68580" bIns="34290" rtlCol="0" anchor="t">
            <a:normAutofit fontScale="85000" lnSpcReduction="10000"/>
          </a:bodyPr>
          <a:lstStyle/>
          <a:p>
            <a:r>
              <a:rPr lang="en-US" dirty="0"/>
              <a:t>Some papers did not show diagnosis as being related</a:t>
            </a:r>
          </a:p>
          <a:p>
            <a:r>
              <a:rPr lang="en-US" dirty="0"/>
              <a:t>When a relationship was found, most associated diagnoses were psychotic illness, mania, intellectual disability, personality disorder</a:t>
            </a:r>
          </a:p>
          <a:p>
            <a:r>
              <a:rPr lang="en-US" dirty="0"/>
              <a:t>When looking at standardized indices to assess symptom severity, there was not a causal relationship with aggression though some studies noted higher scores increased the risk</a:t>
            </a:r>
          </a:p>
          <a:p>
            <a:r>
              <a:rPr lang="en-US" dirty="0"/>
              <a:t>Mixed results for which gender as more aggressive </a:t>
            </a:r>
            <a:br>
              <a:rPr lang="en-US" dirty="0"/>
            </a:br>
            <a:r>
              <a:rPr lang="en-US" dirty="0"/>
              <a:t>(22 said not associated, 12 said men and 3 said women)</a:t>
            </a:r>
          </a:p>
        </p:txBody>
      </p:sp>
    </p:spTree>
    <p:extLst>
      <p:ext uri="{BB962C8B-B14F-4D97-AF65-F5344CB8AC3E}">
        <p14:creationId xmlns:p14="http://schemas.microsoft.com/office/powerpoint/2010/main" val="1033239314"/>
      </p:ext>
    </p:extLst>
  </p:cSld>
  <p:clrMapOvr>
    <a:masterClrMapping/>
  </p:clrMapOvr>
</p:sld>
</file>

<file path=ppt/theme/theme1.xml><?xml version="1.0" encoding="utf-8"?>
<a:theme xmlns:a="http://schemas.openxmlformats.org/drawingml/2006/main" name="Blank ">
  <a:themeElements>
    <a:clrScheme name="Custom 4">
      <a:dk1>
        <a:srgbClr val="002060"/>
      </a:dk1>
      <a:lt1>
        <a:sysClr val="window" lastClr="FFFFFF"/>
      </a:lt1>
      <a:dk2>
        <a:srgbClr val="002060"/>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iempos Headline Light"/>
        <a:ea typeface=""/>
        <a:cs typeface=""/>
      </a:majorFont>
      <a:minorFont>
        <a:latin typeface="Tiempos Text Regul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5B1993A2C36E246B4CAC376D5598F49" ma:contentTypeVersion="17" ma:contentTypeDescription="Create a new document." ma:contentTypeScope="" ma:versionID="b84ed5e20a3d43e611aaa260e53583c0">
  <xsd:schema xmlns:xsd="http://www.w3.org/2001/XMLSchema" xmlns:xs="http://www.w3.org/2001/XMLSchema" xmlns:p="http://schemas.microsoft.com/office/2006/metadata/properties" xmlns:ns1="http://schemas.microsoft.com/sharepoint/v3" xmlns:ns2="070ea139-3a70-49d5-9b82-0afc64e044c2" xmlns:ns3="718bc395-2b28-4253-87a6-661aad0de088" targetNamespace="http://schemas.microsoft.com/office/2006/metadata/properties" ma:root="true" ma:fieldsID="299d8858b484e61c24444640e9511bbd" ns1:_="" ns2:_="" ns3:_="">
    <xsd:import namespace="http://schemas.microsoft.com/sharepoint/v3"/>
    <xsd:import namespace="070ea139-3a70-49d5-9b82-0afc64e044c2"/>
    <xsd:import namespace="718bc395-2b28-4253-87a6-661aad0de08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1:_ip_UnifiedCompliancePolicyProperties" minOccurs="0"/>
                <xsd:element ref="ns1:_ip_UnifiedCompliancePolicyUIAction"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4" nillable="true" ma:displayName="Unified Compliance Policy Properties" ma:hidden="true" ma:internalName="_ip_UnifiedCompliancePolicyProperties">
      <xsd:simpleType>
        <xsd:restriction base="dms:Note"/>
      </xsd:simpleType>
    </xsd:element>
    <xsd:element name="_ip_UnifiedCompliancePolicyUIAction" ma:index="1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70ea139-3a70-49d5-9b82-0afc64e044c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1175de06-682d-4f7c-a92f-cc036add792d"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Location" ma:index="23" nillable="true" ma:displayName="Location" ma:indexed="true" ma:internalName="MediaServiceLocation" ma:readOnly="true">
      <xsd:simpleType>
        <xsd:restriction base="dms:Text"/>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18bc395-2b28-4253-87a6-661aad0de08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41f1f1b6-4adf-458e-b198-5b698b225d45}" ma:internalName="TaxCatchAll" ma:showField="CatchAllData" ma:web="718bc395-2b28-4253-87a6-661aad0de0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070ea139-3a70-49d5-9b82-0afc64e044c2">
      <Terms xmlns="http://schemas.microsoft.com/office/infopath/2007/PartnerControls"/>
    </lcf76f155ced4ddcb4097134ff3c332f>
    <TaxCatchAll xmlns="718bc395-2b28-4253-87a6-661aad0de088"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4EB1E72-13FC-4FD3-895A-FDFBAB1046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70ea139-3a70-49d5-9b82-0afc64e044c2"/>
    <ds:schemaRef ds:uri="718bc395-2b28-4253-87a6-661aad0de0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D2A2F95-99ED-4AA1-B574-F676ABBFD307}">
  <ds:schemaRefs>
    <ds:schemaRef ds:uri="http://purl.org/dc/dcmitype/"/>
    <ds:schemaRef ds:uri="http://schemas.microsoft.com/sharepoint/v3"/>
    <ds:schemaRef ds:uri="http://schemas.microsoft.com/office/2006/documentManagement/types"/>
    <ds:schemaRef ds:uri="070ea139-3a70-49d5-9b82-0afc64e044c2"/>
    <ds:schemaRef ds:uri="http://schemas.microsoft.com/office/infopath/2007/PartnerControls"/>
    <ds:schemaRef ds:uri="http://purl.org/dc/terms/"/>
    <ds:schemaRef ds:uri="http://schemas.openxmlformats.org/package/2006/metadata/core-properties"/>
    <ds:schemaRef ds:uri="http://schemas.microsoft.com/office/2006/metadata/properties"/>
    <ds:schemaRef ds:uri="http://www.w3.org/XML/1998/namespace"/>
    <ds:schemaRef ds:uri="718bc395-2b28-4253-87a6-661aad0de088"/>
    <ds:schemaRef ds:uri="http://purl.org/dc/elements/1.1/"/>
  </ds:schemaRefs>
</ds:datastoreItem>
</file>

<file path=customXml/itemProps3.xml><?xml version="1.0" encoding="utf-8"?>
<ds:datastoreItem xmlns:ds="http://schemas.openxmlformats.org/officeDocument/2006/customXml" ds:itemID="{7A683A25-00EB-411C-8F8C-5A2D80E12DF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 </Template>
  <TotalTime>214</TotalTime>
  <Words>2897</Words>
  <Application>Microsoft Office PowerPoint</Application>
  <PresentationFormat>On-screen Show (4:3)</PresentationFormat>
  <Paragraphs>213</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Blank </vt:lpstr>
      <vt:lpstr>Management of Aggression and Application in Substance Use  and Detoxification Cases</vt:lpstr>
      <vt:lpstr>Disclosures: </vt:lpstr>
      <vt:lpstr>Overview:</vt:lpstr>
      <vt:lpstr>Learning Objectives:</vt:lpstr>
      <vt:lpstr>Continuum of Aggression</vt:lpstr>
      <vt:lpstr>Definitions</vt:lpstr>
      <vt:lpstr>Predictors of Aggression</vt:lpstr>
      <vt:lpstr>Systemic Review: Staff/ Ward Factors</vt:lpstr>
      <vt:lpstr>Systemic Review: Patient Factors</vt:lpstr>
      <vt:lpstr>Systemic Review: Patient Factors</vt:lpstr>
      <vt:lpstr>General Management of Aggression on Inpatient Psychiatry</vt:lpstr>
      <vt:lpstr>General Management of Aggression  on Inpatient Psychiatry</vt:lpstr>
      <vt:lpstr>General Management of Aggression on Inpatient Psychiatry</vt:lpstr>
      <vt:lpstr>How to Pick a Treatment Algorithm</vt:lpstr>
      <vt:lpstr>Treatment Algorithm (continued)</vt:lpstr>
      <vt:lpstr>Treatment Algorithm (continued)</vt:lpstr>
      <vt:lpstr>General Guidelines for Psychopharmacological Choices</vt:lpstr>
      <vt:lpstr>Behavioral Contracts</vt:lpstr>
      <vt:lpstr>Sample Behavioral Contract</vt:lpstr>
      <vt:lpstr>Bad Behavior vs. Psychiatric Illness</vt:lpstr>
      <vt:lpstr>General Framework for  Managing Aggression</vt:lpstr>
      <vt:lpstr>Substance Use and Aggression</vt:lpstr>
      <vt:lpstr>How to Start to Tackle Aggression  in the Setting of an SUD</vt:lpstr>
      <vt:lpstr>General Principles for Mitigating Risk of Aggression with Co-Morbid SUD</vt:lpstr>
      <vt:lpstr>Clinical Caveats by Substance: Opiates</vt:lpstr>
      <vt:lpstr>Clinical Caveats by Substance: Alcohol</vt:lpstr>
      <vt:lpstr>Clinical Caveats by Substance: Benzodiazepines</vt:lpstr>
      <vt:lpstr>Clinical Caveats by Substance:  Club Drugs</vt:lpstr>
      <vt:lpstr>Case Example</vt:lpstr>
      <vt:lpstr>Goals of Care: </vt:lpstr>
      <vt:lpstr>Applying the Model:</vt:lpstr>
      <vt:lpstr>Environmental Safety</vt:lpstr>
      <vt:lpstr>De-escalation</vt:lpstr>
      <vt:lpstr>Behavioral Contract</vt:lpstr>
      <vt:lpstr>Medication and Therapeutic Supports</vt:lpstr>
      <vt:lpstr>Special Considerations for this Case</vt:lpstr>
      <vt:lpstr>The Debrief</vt:lpstr>
      <vt:lpstr>Hospital Course</vt:lpstr>
      <vt:lpstr>Risk Assessment</vt:lpstr>
      <vt:lpstr>Other Clinical Scenarios for Agitation </vt:lpstr>
      <vt:lpstr>Works Consulted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Robinson</dc:creator>
  <cp:lastModifiedBy>Laura Magliola</cp:lastModifiedBy>
  <cp:revision>36</cp:revision>
  <dcterms:created xsi:type="dcterms:W3CDTF">2023-08-09T13:26:32Z</dcterms:created>
  <dcterms:modified xsi:type="dcterms:W3CDTF">2025-09-09T20:26:36Z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0x01010045B1993A2C36E246B4CAC376D5598F49</vt:lpwstr>
  </property>
  <property fmtid="{D5CDD505-2E9C-101B-9397-08002B2CF9AE}" pid="3" name="MediaServiceImageTags">
    <vt:lpwstr/>
  </property>
</Properties>
</file>