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Layouts/slideLayout4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s/slide2.xml" ContentType="application/vnd.openxmlformats-officedocument.presentationml.slide+xml"/>
  <Override PartName="/ppt/diagrams/data1.xml" ContentType="application/vnd.openxmlformats-officedocument.drawingml.diagramData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slides/slide5.xml" ContentType="application/vnd.openxmlformats-officedocument.presentationml.slide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5" r:id="rId2"/>
    <p:sldId id="271" r:id="rId3"/>
    <p:sldId id="273" r:id="rId4"/>
    <p:sldId id="266" r:id="rId5"/>
    <p:sldId id="267" r:id="rId6"/>
    <p:sldId id="274" r:id="rId7"/>
    <p:sldId id="268" r:id="rId8"/>
    <p:sldId id="269" r:id="rId9"/>
    <p:sldId id="256" r:id="rId10"/>
    <p:sldId id="259" r:id="rId11"/>
    <p:sldId id="26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94653"/>
  </p:normalViewPr>
  <p:slideViewPr>
    <p:cSldViewPr snapToGrid="0">
      <p:cViewPr varScale="1">
        <p:scale>
          <a:sx n="74" d="100"/>
          <a:sy n="74" d="100"/>
        </p:scale>
        <p:origin x="80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#3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955CAA-0C28-49B2-B1BF-3CE82A68E9E9}" type="doc">
      <dgm:prSet loTypeId="urn:microsoft.com/office/officeart/2005/8/layout/orgChart1" loCatId="hierarchy" qsTypeId="urn:microsoft.com/office/officeart/2005/8/quickstyle/simple5#3" qsCatId="simple" csTypeId="urn:microsoft.com/office/officeart/2005/8/colors/accent2_2#3" csCatId="accent2"/>
      <dgm:spPr/>
      <dgm:t>
        <a:bodyPr/>
        <a:lstStyle/>
        <a:p>
          <a:endParaRPr lang="en-US"/>
        </a:p>
      </dgm:t>
    </dgm:pt>
    <dgm:pt modelId="{94EDF7B5-4F53-4C93-9A43-AEB390C88E22}">
      <dgm:prSet/>
      <dgm:spPr/>
      <dgm:t>
        <a:bodyPr/>
        <a:lstStyle/>
        <a:p>
          <a:r>
            <a:rPr lang="en-US" b="1"/>
            <a:t>9.15.26 – Session 1: AI as an Adjunct to Clinical Education</a:t>
          </a:r>
          <a:br>
            <a:rPr lang="en-US" b="1"/>
          </a:br>
          <a:r>
            <a:rPr lang="en-US"/>
            <a:t>As a result of participating in this activity, you should be able to:</a:t>
          </a:r>
        </a:p>
      </dgm:t>
    </dgm:pt>
    <dgm:pt modelId="{738E9C28-0C79-4B67-AC72-7FB42DCD0295}" type="parTrans" cxnId="{D9B43942-9786-405C-B921-32594D233485}">
      <dgm:prSet/>
      <dgm:spPr/>
      <dgm:t>
        <a:bodyPr/>
        <a:lstStyle/>
        <a:p>
          <a:endParaRPr lang="en-US"/>
        </a:p>
      </dgm:t>
    </dgm:pt>
    <dgm:pt modelId="{FC6641D4-53B2-4AB4-98AF-D6BFBA42DC75}" type="sibTrans" cxnId="{D9B43942-9786-405C-B921-32594D233485}">
      <dgm:prSet/>
      <dgm:spPr/>
      <dgm:t>
        <a:bodyPr/>
        <a:lstStyle/>
        <a:p>
          <a:endParaRPr lang="en-US"/>
        </a:p>
      </dgm:t>
    </dgm:pt>
    <dgm:pt modelId="{0DD0D6B7-49DC-4220-829E-9283CF5C211D}">
      <dgm:prSet/>
      <dgm:spPr/>
      <dgm:t>
        <a:bodyPr/>
        <a:lstStyle/>
        <a:p>
          <a:r>
            <a:rPr lang="en-US"/>
            <a:t>Explain how AI can supplement traditional supervision while maintaining the importance of human clinical oversight</a:t>
          </a:r>
        </a:p>
      </dgm:t>
    </dgm:pt>
    <dgm:pt modelId="{1346676D-9A9F-4A6D-A3F7-B56A3EC959F0}" type="parTrans" cxnId="{199E56D4-4B18-4019-80EC-D82FA5807D09}">
      <dgm:prSet/>
      <dgm:spPr/>
      <dgm:t>
        <a:bodyPr/>
        <a:lstStyle/>
        <a:p>
          <a:endParaRPr lang="en-US"/>
        </a:p>
      </dgm:t>
    </dgm:pt>
    <dgm:pt modelId="{145C2896-8C30-42AA-A7EE-5EA2502DB90D}" type="sibTrans" cxnId="{199E56D4-4B18-4019-80EC-D82FA5807D09}">
      <dgm:prSet/>
      <dgm:spPr/>
      <dgm:t>
        <a:bodyPr/>
        <a:lstStyle/>
        <a:p>
          <a:endParaRPr lang="en-US"/>
        </a:p>
      </dgm:t>
    </dgm:pt>
    <dgm:pt modelId="{F4DAE1F7-AAEB-1148-A508-12A288270D74}" type="pres">
      <dgm:prSet presAssocID="{97955CAA-0C28-49B2-B1BF-3CE82A68E9E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F66EBED-D508-6347-AC11-C6EF0F161ADA}" type="pres">
      <dgm:prSet presAssocID="{94EDF7B5-4F53-4C93-9A43-AEB390C88E22}" presName="hierRoot1" presStyleCnt="0">
        <dgm:presLayoutVars>
          <dgm:hierBranch val="init"/>
        </dgm:presLayoutVars>
      </dgm:prSet>
      <dgm:spPr/>
    </dgm:pt>
    <dgm:pt modelId="{1F8DBE0E-90EC-0E48-A222-A474B7CC2ED9}" type="pres">
      <dgm:prSet presAssocID="{94EDF7B5-4F53-4C93-9A43-AEB390C88E22}" presName="rootComposite1" presStyleCnt="0"/>
      <dgm:spPr/>
    </dgm:pt>
    <dgm:pt modelId="{5BA38DC6-8932-8045-8C26-A55135BD3461}" type="pres">
      <dgm:prSet presAssocID="{94EDF7B5-4F53-4C93-9A43-AEB390C88E22}" presName="rootText1" presStyleLbl="node0" presStyleIdx="0" presStyleCnt="2">
        <dgm:presLayoutVars>
          <dgm:chPref val="3"/>
        </dgm:presLayoutVars>
      </dgm:prSet>
      <dgm:spPr/>
    </dgm:pt>
    <dgm:pt modelId="{CD00978A-5F7E-7B4B-95A9-1E1DD55927D5}" type="pres">
      <dgm:prSet presAssocID="{94EDF7B5-4F53-4C93-9A43-AEB390C88E22}" presName="rootConnector1" presStyleLbl="node1" presStyleIdx="0" presStyleCnt="0"/>
      <dgm:spPr/>
    </dgm:pt>
    <dgm:pt modelId="{B17F64F4-AC18-A14F-80B4-AF4BC1938EBC}" type="pres">
      <dgm:prSet presAssocID="{94EDF7B5-4F53-4C93-9A43-AEB390C88E22}" presName="hierChild2" presStyleCnt="0"/>
      <dgm:spPr/>
    </dgm:pt>
    <dgm:pt modelId="{E2CAF9CB-6D0F-EF42-BD3F-8D0D1C53B095}" type="pres">
      <dgm:prSet presAssocID="{94EDF7B5-4F53-4C93-9A43-AEB390C88E22}" presName="hierChild3" presStyleCnt="0"/>
      <dgm:spPr/>
    </dgm:pt>
    <dgm:pt modelId="{3281CCF0-78A3-F24A-A0F8-382294D32B3C}" type="pres">
      <dgm:prSet presAssocID="{0DD0D6B7-49DC-4220-829E-9283CF5C211D}" presName="hierRoot1" presStyleCnt="0">
        <dgm:presLayoutVars>
          <dgm:hierBranch val="init"/>
        </dgm:presLayoutVars>
      </dgm:prSet>
      <dgm:spPr/>
    </dgm:pt>
    <dgm:pt modelId="{3A76F7AE-C33A-BF4E-A570-8212B649E18C}" type="pres">
      <dgm:prSet presAssocID="{0DD0D6B7-49DC-4220-829E-9283CF5C211D}" presName="rootComposite1" presStyleCnt="0"/>
      <dgm:spPr/>
    </dgm:pt>
    <dgm:pt modelId="{2A24322B-81AB-6641-BB16-A675E1E5C6ED}" type="pres">
      <dgm:prSet presAssocID="{0DD0D6B7-49DC-4220-829E-9283CF5C211D}" presName="rootText1" presStyleLbl="node0" presStyleIdx="1" presStyleCnt="2">
        <dgm:presLayoutVars>
          <dgm:chPref val="3"/>
        </dgm:presLayoutVars>
      </dgm:prSet>
      <dgm:spPr/>
    </dgm:pt>
    <dgm:pt modelId="{E7A86B67-EE45-C443-AA3F-7DC1496BA8F7}" type="pres">
      <dgm:prSet presAssocID="{0DD0D6B7-49DC-4220-829E-9283CF5C211D}" presName="rootConnector1" presStyleLbl="node1" presStyleIdx="0" presStyleCnt="0"/>
      <dgm:spPr/>
    </dgm:pt>
    <dgm:pt modelId="{3A405BD2-6E1B-834A-8BE2-0A7795F0E8D1}" type="pres">
      <dgm:prSet presAssocID="{0DD0D6B7-49DC-4220-829E-9283CF5C211D}" presName="hierChild2" presStyleCnt="0"/>
      <dgm:spPr/>
    </dgm:pt>
    <dgm:pt modelId="{267F055E-A681-CF4B-B1FC-E8C6389E7E1F}" type="pres">
      <dgm:prSet presAssocID="{0DD0D6B7-49DC-4220-829E-9283CF5C211D}" presName="hierChild3" presStyleCnt="0"/>
      <dgm:spPr/>
    </dgm:pt>
  </dgm:ptLst>
  <dgm:cxnLst>
    <dgm:cxn modelId="{35C7DD35-4B10-9540-B8F8-DA92A6B00D98}" type="presOf" srcId="{94EDF7B5-4F53-4C93-9A43-AEB390C88E22}" destId="{CD00978A-5F7E-7B4B-95A9-1E1DD55927D5}" srcOrd="1" destOrd="0" presId="urn:microsoft.com/office/officeart/2005/8/layout/orgChart1"/>
    <dgm:cxn modelId="{D9B43942-9786-405C-B921-32594D233485}" srcId="{97955CAA-0C28-49B2-B1BF-3CE82A68E9E9}" destId="{94EDF7B5-4F53-4C93-9A43-AEB390C88E22}" srcOrd="0" destOrd="0" parTransId="{738E9C28-0C79-4B67-AC72-7FB42DCD0295}" sibTransId="{FC6641D4-53B2-4AB4-98AF-D6BFBA42DC75}"/>
    <dgm:cxn modelId="{BC96EFAB-F7C1-B140-B77A-F1644750ADA5}" type="presOf" srcId="{0DD0D6B7-49DC-4220-829E-9283CF5C211D}" destId="{2A24322B-81AB-6641-BB16-A675E1E5C6ED}" srcOrd="0" destOrd="0" presId="urn:microsoft.com/office/officeart/2005/8/layout/orgChart1"/>
    <dgm:cxn modelId="{199E56D4-4B18-4019-80EC-D82FA5807D09}" srcId="{97955CAA-0C28-49B2-B1BF-3CE82A68E9E9}" destId="{0DD0D6B7-49DC-4220-829E-9283CF5C211D}" srcOrd="1" destOrd="0" parTransId="{1346676D-9A9F-4A6D-A3F7-B56A3EC959F0}" sibTransId="{145C2896-8C30-42AA-A7EE-5EA2502DB90D}"/>
    <dgm:cxn modelId="{4B3174D8-A75B-1D41-8FDE-F1293F881938}" type="presOf" srcId="{0DD0D6B7-49DC-4220-829E-9283CF5C211D}" destId="{E7A86B67-EE45-C443-AA3F-7DC1496BA8F7}" srcOrd="1" destOrd="0" presId="urn:microsoft.com/office/officeart/2005/8/layout/orgChart1"/>
    <dgm:cxn modelId="{F524D6DF-2EF7-AB4C-832F-35DBB177DC98}" type="presOf" srcId="{94EDF7B5-4F53-4C93-9A43-AEB390C88E22}" destId="{5BA38DC6-8932-8045-8C26-A55135BD3461}" srcOrd="0" destOrd="0" presId="urn:microsoft.com/office/officeart/2005/8/layout/orgChart1"/>
    <dgm:cxn modelId="{4C160BF3-92DB-4342-A6E6-3185CC32F979}" type="presOf" srcId="{97955CAA-0C28-49B2-B1BF-3CE82A68E9E9}" destId="{F4DAE1F7-AAEB-1148-A508-12A288270D74}" srcOrd="0" destOrd="0" presId="urn:microsoft.com/office/officeart/2005/8/layout/orgChart1"/>
    <dgm:cxn modelId="{6B085A09-5F5D-364F-BD09-4463DE9ABDED}" type="presParOf" srcId="{F4DAE1F7-AAEB-1148-A508-12A288270D74}" destId="{5F66EBED-D508-6347-AC11-C6EF0F161ADA}" srcOrd="0" destOrd="0" presId="urn:microsoft.com/office/officeart/2005/8/layout/orgChart1"/>
    <dgm:cxn modelId="{041307E2-DFD9-EC4E-8505-72238C499F6B}" type="presParOf" srcId="{5F66EBED-D508-6347-AC11-C6EF0F161ADA}" destId="{1F8DBE0E-90EC-0E48-A222-A474B7CC2ED9}" srcOrd="0" destOrd="0" presId="urn:microsoft.com/office/officeart/2005/8/layout/orgChart1"/>
    <dgm:cxn modelId="{7EEF99ED-9C40-014E-B967-310674166D2D}" type="presParOf" srcId="{1F8DBE0E-90EC-0E48-A222-A474B7CC2ED9}" destId="{5BA38DC6-8932-8045-8C26-A55135BD3461}" srcOrd="0" destOrd="0" presId="urn:microsoft.com/office/officeart/2005/8/layout/orgChart1"/>
    <dgm:cxn modelId="{514DCC4D-662E-8542-BDDB-A29C73AE5BB0}" type="presParOf" srcId="{1F8DBE0E-90EC-0E48-A222-A474B7CC2ED9}" destId="{CD00978A-5F7E-7B4B-95A9-1E1DD55927D5}" srcOrd="1" destOrd="0" presId="urn:microsoft.com/office/officeart/2005/8/layout/orgChart1"/>
    <dgm:cxn modelId="{FDA00F38-8356-C246-B9A1-79E78C90E6AA}" type="presParOf" srcId="{5F66EBED-D508-6347-AC11-C6EF0F161ADA}" destId="{B17F64F4-AC18-A14F-80B4-AF4BC1938EBC}" srcOrd="1" destOrd="0" presId="urn:microsoft.com/office/officeart/2005/8/layout/orgChart1"/>
    <dgm:cxn modelId="{20B70AD8-5E70-434C-A23E-6DD694E25D26}" type="presParOf" srcId="{5F66EBED-D508-6347-AC11-C6EF0F161ADA}" destId="{E2CAF9CB-6D0F-EF42-BD3F-8D0D1C53B095}" srcOrd="2" destOrd="0" presId="urn:microsoft.com/office/officeart/2005/8/layout/orgChart1"/>
    <dgm:cxn modelId="{DC2D9782-DA5A-B64C-8F8B-CDC42E8CF4D0}" type="presParOf" srcId="{F4DAE1F7-AAEB-1148-A508-12A288270D74}" destId="{3281CCF0-78A3-F24A-A0F8-382294D32B3C}" srcOrd="1" destOrd="0" presId="urn:microsoft.com/office/officeart/2005/8/layout/orgChart1"/>
    <dgm:cxn modelId="{3250058D-3794-4148-9CE8-A14D83C89C10}" type="presParOf" srcId="{3281CCF0-78A3-F24A-A0F8-382294D32B3C}" destId="{3A76F7AE-C33A-BF4E-A570-8212B649E18C}" srcOrd="0" destOrd="0" presId="urn:microsoft.com/office/officeart/2005/8/layout/orgChart1"/>
    <dgm:cxn modelId="{9B8CA487-B418-5F4E-80B1-B89DCC513096}" type="presParOf" srcId="{3A76F7AE-C33A-BF4E-A570-8212B649E18C}" destId="{2A24322B-81AB-6641-BB16-A675E1E5C6ED}" srcOrd="0" destOrd="0" presId="urn:microsoft.com/office/officeart/2005/8/layout/orgChart1"/>
    <dgm:cxn modelId="{392405D8-0D94-894B-862D-207C7700AA6E}" type="presParOf" srcId="{3A76F7AE-C33A-BF4E-A570-8212B649E18C}" destId="{E7A86B67-EE45-C443-AA3F-7DC1496BA8F7}" srcOrd="1" destOrd="0" presId="urn:microsoft.com/office/officeart/2005/8/layout/orgChart1"/>
    <dgm:cxn modelId="{62D70778-C967-A34D-950B-51073B86EE43}" type="presParOf" srcId="{3281CCF0-78A3-F24A-A0F8-382294D32B3C}" destId="{3A405BD2-6E1B-834A-8BE2-0A7795F0E8D1}" srcOrd="1" destOrd="0" presId="urn:microsoft.com/office/officeart/2005/8/layout/orgChart1"/>
    <dgm:cxn modelId="{BDB5EC85-8A8A-BA44-96AC-D63713833E4E}" type="presParOf" srcId="{3281CCF0-78A3-F24A-A0F8-382294D32B3C}" destId="{267F055E-A681-CF4B-B1FC-E8C6389E7E1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A38DC6-8932-8045-8C26-A55135BD3461}">
      <dsp:nvSpPr>
        <dsp:cNvPr id="0" name=""/>
        <dsp:cNvSpPr/>
      </dsp:nvSpPr>
      <dsp:spPr>
        <a:xfrm>
          <a:off x="2535" y="986695"/>
          <a:ext cx="4755895" cy="237794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/>
            <a:t>9.15.26 – Session 1: AI as an Adjunct to Clinical Education</a:t>
          </a:r>
          <a:br>
            <a:rPr lang="en-US" sz="2800" b="1" kern="1200"/>
          </a:br>
          <a:r>
            <a:rPr lang="en-US" sz="2800" kern="1200"/>
            <a:t>As a result of participating in this activity, you should be able to:</a:t>
          </a:r>
        </a:p>
      </dsp:txBody>
      <dsp:txXfrm>
        <a:off x="2535" y="986695"/>
        <a:ext cx="4755895" cy="2377947"/>
      </dsp:txXfrm>
    </dsp:sp>
    <dsp:sp modelId="{2A24322B-81AB-6641-BB16-A675E1E5C6ED}">
      <dsp:nvSpPr>
        <dsp:cNvPr id="0" name=""/>
        <dsp:cNvSpPr/>
      </dsp:nvSpPr>
      <dsp:spPr>
        <a:xfrm>
          <a:off x="5757169" y="986695"/>
          <a:ext cx="4755895" cy="237794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Explain how AI can supplement traditional supervision while maintaining the importance of human clinical oversight</a:t>
          </a:r>
        </a:p>
      </dsp:txBody>
      <dsp:txXfrm>
        <a:off x="5757169" y="986695"/>
        <a:ext cx="4755895" cy="23779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CDDAA7-AC97-4E05-BBFB-3AF018DC5BF3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D42B88-BD4D-4581-A444-882D880FA5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57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F7263-A00C-01F2-617B-404A219DD4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384E7B-BE68-D070-3CDF-4C242A39FD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A5D008-DCEE-F03A-F5EB-64142A56A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7A12-0E9F-4826-967F-EA2EDE299670}" type="datetime1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11D193-5DE5-46BF-EB97-E6CFD5A32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C4ABD7-7677-C4E4-E8CB-9A86F03F7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D19C1-90F5-4B99-AC79-3D400AC0E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279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3352D-EF82-4C8E-4C31-6D7F07B9C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B08C9C-106F-BAA4-86F4-7B73D72DC1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75C63B-2619-9F49-585E-6FBCBDD16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6FD4F-FA8E-4932-8BB9-A0AA727952BE}" type="datetime1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272DF0-9E2C-3588-24E7-9EE9A79B0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D24B12-7071-07E0-ABF5-8D5F4D248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D19C1-90F5-4B99-AC79-3D400AC0E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80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0A072A-F07E-1024-28F7-BDC0A61107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362FA5-5486-92A1-1647-9F8996BA9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7CCDB9-47CB-7FBF-2389-DB6CDD801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1DA6-84CA-4CA2-9B24-81E6B9BFB12D}" type="datetime1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734B8-5EEF-0166-ECDF-2FBEFDA76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966489-9642-6868-213C-0B6E1A500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D19C1-90F5-4B99-AC79-3D400AC0E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303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0080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BA4A0-C418-2143-6F33-B5683CB99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690C49-0208-B1E1-8CEE-0F0D0A75D9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D868B5-0F71-88E5-73E0-9FBADB5C2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641E-72C2-4513-BC38-0C2252EC154C}" type="datetime1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FA1C0-2718-C474-46F0-35A85C1C2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A58CB9-C712-E424-D159-5F51719EF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D19C1-90F5-4B99-AC79-3D400AC0E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134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699C6-0502-9126-BCA7-5441A6DA0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8E0FC6-07FA-E517-391E-54926CF85D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CF5899-87EA-F672-9BE5-0F59077FF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B6448-4149-4BC1-BCCC-2A3F6F533E8A}" type="datetime1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2D6257-CBF0-4D7F-DCEF-07BBE91B3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C28FFF-CE1B-359B-C164-C95FCA336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D19C1-90F5-4B99-AC79-3D400AC0E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310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4B686-32CE-BD70-5880-708B89FD4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7B478-AC74-32C9-AEAF-DF8A28D333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60A009-7783-0E14-55C7-EBDB5FC18D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1334CC-1997-0A55-3AEC-4CADE3778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C778A-68B1-4575-97AA-F2D91CDE4CB1}" type="datetime1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E928E6-B797-8479-898D-64E7F95DA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686822-EF8D-F4AE-7666-1E2D8352D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D19C1-90F5-4B99-AC79-3D400AC0E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551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3EA80-A793-F3BE-61ED-FD06D09AC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8F1F86-F0CC-A1BF-DC64-CE32C8B2B3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9A24B2-5C9C-B848-D08D-1170F357A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CF7DE6-082E-13B4-0E67-06EC055DC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49A9E3-3ED5-CB06-FC64-856FB27B55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99A144-2C2B-AEE1-3C54-9169E2C61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AAE05-5590-4A44-8CFF-196286D31B65}" type="datetime1">
              <a:rPr lang="en-US" smtClean="0"/>
              <a:t>9/15/2026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B6BD6F-C261-A28C-A09D-8CA0DE7AF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E06506-2FEE-206D-0829-6328F8529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D19C1-90F5-4B99-AC79-3D400AC0E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013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1665C-3DDA-1ABB-F7CA-A6668EB00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D6CDED-873B-D845-D5B5-B6081807E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3DD31-C257-4C38-BA30-22D9196DF281}" type="datetime1">
              <a:rPr lang="en-US" smtClean="0"/>
              <a:t>9/15/2026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7328B8-C7B8-FB77-4187-7A0EBE5EF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3FC74C-9CEB-DB31-8235-96CDEA7C9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D19C1-90F5-4B99-AC79-3D400AC0E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851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43B973-2EE9-3221-8105-7BDC6DA3D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4CD8-044E-42A9-BB3C-2A2EFE5814DA}" type="datetime1">
              <a:rPr lang="en-US" smtClean="0"/>
              <a:t>9/15/2026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2A1796-4CA4-2B77-4B39-30A4F2343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6BBA4A-6965-9A6B-0FB5-429401DC1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D19C1-90F5-4B99-AC79-3D400AC0E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54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6343B-A761-F5AF-6864-71E932CF1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745716-E96A-5B2B-03F3-203F24BA6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4E6417-1FEF-F9BE-B4E4-B0E1D8AC41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2B6D5E-AD3A-8C8A-EAB1-21CF39B3D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EBB33-5E44-4BAF-9487-732E1EC0BE2F}" type="datetime1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19486C-3F91-589C-D4D7-D002D8DF9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6CC24D-CCB1-18BC-F92A-081AD681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D19C1-90F5-4B99-AC79-3D400AC0E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133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E50EE-D709-D365-83B3-6909EE6EE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F01AD4-BDEE-E099-ED2C-63DE05CD9E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52EF55-6AF9-18A2-5582-13FA7E9205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98885A-97A9-0ECB-6118-B0951837A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947E9-D00F-4F85-8564-0515E312E1C5}" type="datetime1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BA9285-ECB7-C762-DA84-011C5280F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7B85D1-F916-25BA-86E1-4725D5566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D19C1-90F5-4B99-AC79-3D400AC0E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937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9DAAB5-7957-0494-216C-4619CD2BE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3DE4BF-628E-3638-C29B-5FB1C9F5E2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F83D47-5BDF-FB1B-4D66-063D441C13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8111E0-EE5F-4177-8DA9-0BC30F6C94DB}" type="datetime1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1CADD5-9742-389B-983B-40664D8314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67F35D-A06E-9C74-DC60-E8855342CA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4D19C1-90F5-4B99-AC79-3D400AC0E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091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2E7CC5-C78B-4EBD-9565-3FA00FAA6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048D7C-C0BD-B2CE-4507-210B9EF448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689" y="1588645"/>
            <a:ext cx="2480225" cy="4927602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A4529A5-F675-429F-8044-01372BB13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A36194-E3A3-22BF-1EC9-1CB4F8F494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2061" y="762538"/>
            <a:ext cx="5649349" cy="3199862"/>
          </a:xfrm>
        </p:spPr>
        <p:txBody>
          <a:bodyPr anchor="b">
            <a:normAutofit/>
          </a:bodyPr>
          <a:lstStyle/>
          <a:p>
            <a:pPr algn="l"/>
            <a:r>
              <a:rPr lang="en-US" sz="4100">
                <a:solidFill>
                  <a:srgbClr val="FFFFFF"/>
                </a:solidFill>
              </a:rPr>
              <a:t>AI Enhanced Supervision-Enhanced Psychotherapy Supervision Through Simulation, Feedback, and Deliberate Practice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F3806B-6E54-5B46-FC02-3639E00680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22061" y="4312561"/>
            <a:ext cx="5649349" cy="1687815"/>
          </a:xfrm>
        </p:spPr>
        <p:txBody>
          <a:bodyPr anchor="t">
            <a:normAutofit lnSpcReduction="10000"/>
          </a:bodyPr>
          <a:lstStyle/>
          <a:p>
            <a:pPr algn="l"/>
            <a:r>
              <a:rPr lang="en-US" dirty="0">
                <a:solidFill>
                  <a:srgbClr val="FFFFFF"/>
                </a:solidFill>
              </a:rPr>
              <a:t>Jeff Katzman, MD</a:t>
            </a:r>
          </a:p>
          <a:p>
            <a:pPr algn="l"/>
            <a:r>
              <a:rPr lang="en-US" dirty="0">
                <a:solidFill>
                  <a:srgbClr val="FFFFFF"/>
                </a:solidFill>
              </a:rPr>
              <a:t>Brad Bloom, MSW</a:t>
            </a:r>
          </a:p>
          <a:p>
            <a:pPr algn="l"/>
            <a:endParaRPr lang="en-US" dirty="0">
              <a:solidFill>
                <a:srgbClr val="FFFFFF"/>
              </a:solidFill>
            </a:endParaRPr>
          </a:p>
          <a:p>
            <a:pPr algn="l"/>
            <a:r>
              <a:rPr lang="en-US" dirty="0">
                <a:solidFill>
                  <a:srgbClr val="FFFFFF"/>
                </a:solidFill>
              </a:rPr>
              <a:t>September 15, 2026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sX0" fmla="*/ 0 w 5303520"/>
              <a:gd name="csY0" fmla="*/ 0 h 18288"/>
              <a:gd name="csX1" fmla="*/ 556870 w 5303520"/>
              <a:gd name="csY1" fmla="*/ 0 h 18288"/>
              <a:gd name="csX2" fmla="*/ 1272845 w 5303520"/>
              <a:gd name="csY2" fmla="*/ 0 h 18288"/>
              <a:gd name="csX3" fmla="*/ 1882750 w 5303520"/>
              <a:gd name="csY3" fmla="*/ 0 h 18288"/>
              <a:gd name="csX4" fmla="*/ 2439619 w 5303520"/>
              <a:gd name="csY4" fmla="*/ 0 h 18288"/>
              <a:gd name="csX5" fmla="*/ 3155594 w 5303520"/>
              <a:gd name="csY5" fmla="*/ 0 h 18288"/>
              <a:gd name="csX6" fmla="*/ 3818534 w 5303520"/>
              <a:gd name="csY6" fmla="*/ 0 h 18288"/>
              <a:gd name="csX7" fmla="*/ 4481474 w 5303520"/>
              <a:gd name="csY7" fmla="*/ 0 h 18288"/>
              <a:gd name="csX8" fmla="*/ 5303520 w 5303520"/>
              <a:gd name="csY8" fmla="*/ 0 h 18288"/>
              <a:gd name="csX9" fmla="*/ 5303520 w 5303520"/>
              <a:gd name="csY9" fmla="*/ 18288 h 18288"/>
              <a:gd name="csX10" fmla="*/ 4746650 w 5303520"/>
              <a:gd name="csY10" fmla="*/ 18288 h 18288"/>
              <a:gd name="csX11" fmla="*/ 4242816 w 5303520"/>
              <a:gd name="csY11" fmla="*/ 18288 h 18288"/>
              <a:gd name="csX12" fmla="*/ 3526841 w 5303520"/>
              <a:gd name="csY12" fmla="*/ 18288 h 18288"/>
              <a:gd name="csX13" fmla="*/ 2969971 w 5303520"/>
              <a:gd name="csY13" fmla="*/ 18288 h 18288"/>
              <a:gd name="csX14" fmla="*/ 2253996 w 5303520"/>
              <a:gd name="csY14" fmla="*/ 18288 h 18288"/>
              <a:gd name="csX15" fmla="*/ 1484986 w 5303520"/>
              <a:gd name="csY15" fmla="*/ 18288 h 18288"/>
              <a:gd name="csX16" fmla="*/ 875081 w 5303520"/>
              <a:gd name="csY16" fmla="*/ 18288 h 18288"/>
              <a:gd name="csX17" fmla="*/ 0 w 5303520"/>
              <a:gd name="csY17" fmla="*/ 18288 h 18288"/>
              <a:gd name="csX18" fmla="*/ 0 w 530352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B2608D-B71C-91E5-23CA-6FDC6F061F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57" y="308699"/>
            <a:ext cx="2219864" cy="90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313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A4EDB39-F431-5ECD-292B-FED5FB666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5" y="121243"/>
            <a:ext cx="11144250" cy="59425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85CD29-2B36-1560-9CFD-A59A5F49B5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2518" y="6255131"/>
            <a:ext cx="957155" cy="4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791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CBB09DC-8EA3-1678-B512-12803D10A3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188" y="123825"/>
            <a:ext cx="10047890" cy="6076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5E5DF6-C2F1-0E41-C6DF-ED7658754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6507" y="6252549"/>
            <a:ext cx="963251" cy="4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358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A25FD2-C3D4-F49A-AB7E-4E59CA2CF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Disclosures: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CFF285-8166-E379-3B2A-0D715462A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/>
              <a:t>In compliance with the ACCME standards for commercial support of CME, the speakers do not have any relevant financial relationships to disclose in relation to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76509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23C1D95-8B75-328B-A32E-A8E9D5AD6C5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9091" r="909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D477CF-E678-C153-981D-3C0A0952E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Objectives: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B891640-6B34-F3AD-AFF5-01D6B0BA30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864423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49013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E55252B-53C3-3BAF-048E-C3D66E7BA7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2" b="17592"/>
          <a:stretch>
            <a:fillRect/>
          </a:stretch>
        </p:blipFill>
        <p:spPr>
          <a:xfrm>
            <a:off x="5101771" y="10"/>
            <a:ext cx="7094361" cy="685798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34066D6-1B59-4642-A86D-39464CEE9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527208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18E928D9-3091-4385-B979-265D55AD0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03011">
            <a:off x="1718653" y="70086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9FC2C7-60CC-F563-8C09-903FEF3CD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795509"/>
            <a:ext cx="4092525" cy="279860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>
                <a:solidFill>
                  <a:srgbClr val="FFFFFF"/>
                </a:solidFill>
              </a:rPr>
              <a:t>The Tennis Lesson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D602432-D774-4CF5-94E8-7D52D0105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1186" y="4626633"/>
            <a:ext cx="491961" cy="49196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F9EBB4-5078-47B2-AAA0-DF4A88D81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27932" y="5011563"/>
            <a:ext cx="731558" cy="731558"/>
          </a:xfrm>
          <a:prstGeom prst="rect">
            <a:avLst/>
          </a:prstGeom>
          <a:noFill/>
          <a:ln w="127000">
            <a:solidFill>
              <a:schemeClr val="accent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4731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84048"/>
            <a:ext cx="1088136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8364E"/>
                </a:solidFill>
                <a:latin typeface="Aptos Display"/>
              </a:defRPr>
            </a:pPr>
            <a:r>
              <a:t>Deliberate Practice: The Missing Loop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960120"/>
            <a:ext cx="1060704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C646C"/>
                </a:solidFill>
                <a:latin typeface="Aptos"/>
              </a:defRPr>
            </a:pPr>
            <a:r>
              <a:t>Expertise grows through focused practice, feedback, adjustment, and another attempt.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874519"/>
            <a:ext cx="594360" cy="594360"/>
          </a:xfrm>
          <a:prstGeom prst="ellipse">
            <a:avLst/>
          </a:prstGeom>
          <a:solidFill>
            <a:srgbClr val="F27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578608"/>
            <a:ext cx="2194560" cy="1417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900" b="1">
                <a:solidFill>
                  <a:srgbClr val="18364E"/>
                </a:solidFill>
              </a:defRPr>
            </a:pPr>
            <a:r>
              <a:t>Practice</a:t>
            </a:r>
          </a:p>
          <a:p>
            <a:pPr algn="ctr">
              <a:defRPr sz="1250">
                <a:solidFill>
                  <a:srgbClr val="5C646C"/>
                </a:solidFill>
              </a:defRPr>
            </a:pPr>
            <a:r>
              <a:t>Try a specific therapeutic skill</a:t>
            </a:r>
            <a:br/>
            <a:r>
              <a:t>in a challenging interaction</a:t>
            </a:r>
          </a:p>
        </p:txBody>
      </p:sp>
      <p:sp>
        <p:nvSpPr>
          <p:cNvPr id="6" name="Right Arrow 5"/>
          <p:cNvSpPr/>
          <p:nvPr/>
        </p:nvSpPr>
        <p:spPr>
          <a:xfrm>
            <a:off x="2331720" y="1993392"/>
            <a:ext cx="777240" cy="329184"/>
          </a:xfrm>
          <a:prstGeom prst="rightArrow">
            <a:avLst/>
          </a:prstGeom>
          <a:solidFill>
            <a:srgbClr val="1F91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3611880" y="1874519"/>
            <a:ext cx="594360" cy="594360"/>
          </a:xfrm>
          <a:prstGeom prst="ellipse">
            <a:avLst/>
          </a:prstGeom>
          <a:solidFill>
            <a:srgbClr val="F27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37560" y="2578608"/>
            <a:ext cx="2194560" cy="1417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900" b="1">
                <a:solidFill>
                  <a:srgbClr val="18364E"/>
                </a:solidFill>
              </a:defRPr>
            </a:pPr>
            <a:r>
              <a:t>Feedback</a:t>
            </a:r>
          </a:p>
          <a:p>
            <a:pPr algn="ctr">
              <a:defRPr sz="1250">
                <a:solidFill>
                  <a:srgbClr val="5C646C"/>
                </a:solidFill>
              </a:defRPr>
            </a:pPr>
            <a:r>
              <a:t>Identify what helped,</a:t>
            </a:r>
            <a:br/>
            <a:r>
              <a:t>what missed, and what to change</a:t>
            </a:r>
          </a:p>
        </p:txBody>
      </p:sp>
      <p:sp>
        <p:nvSpPr>
          <p:cNvPr id="9" name="Right Arrow 8"/>
          <p:cNvSpPr/>
          <p:nvPr/>
        </p:nvSpPr>
        <p:spPr>
          <a:xfrm>
            <a:off x="5212080" y="1993392"/>
            <a:ext cx="777240" cy="329184"/>
          </a:xfrm>
          <a:prstGeom prst="rightArrow">
            <a:avLst/>
          </a:prstGeom>
          <a:solidFill>
            <a:srgbClr val="1F91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6492240" y="1874519"/>
            <a:ext cx="594360" cy="594360"/>
          </a:xfrm>
          <a:prstGeom prst="ellipse">
            <a:avLst/>
          </a:prstGeom>
          <a:solidFill>
            <a:srgbClr val="F27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17920" y="2578608"/>
            <a:ext cx="2194560" cy="1417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900" b="1">
                <a:solidFill>
                  <a:srgbClr val="18364E"/>
                </a:solidFill>
              </a:defRPr>
            </a:pPr>
            <a:r>
              <a:t>Reflect</a:t>
            </a:r>
          </a:p>
          <a:p>
            <a:pPr algn="ctr">
              <a:defRPr sz="1250">
                <a:solidFill>
                  <a:srgbClr val="5C646C"/>
                </a:solidFill>
              </a:defRPr>
            </a:pPr>
            <a:r>
              <a:t>Make the clinical reasoning</a:t>
            </a:r>
            <a:br/>
            <a:r>
              <a:t>and therapist response explicit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8092440" y="1993392"/>
            <a:ext cx="777240" cy="329184"/>
          </a:xfrm>
          <a:prstGeom prst="rightArrow">
            <a:avLst/>
          </a:prstGeom>
          <a:solidFill>
            <a:srgbClr val="1F91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9372600" y="1874519"/>
            <a:ext cx="594360" cy="594360"/>
          </a:xfrm>
          <a:prstGeom prst="ellipse">
            <a:avLst/>
          </a:prstGeom>
          <a:solidFill>
            <a:srgbClr val="F27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098280" y="2578608"/>
            <a:ext cx="2194560" cy="1417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900" b="1">
                <a:solidFill>
                  <a:srgbClr val="18364E"/>
                </a:solidFill>
              </a:defRPr>
            </a:pPr>
            <a:r>
              <a:t>Repeat</a:t>
            </a:r>
          </a:p>
          <a:p>
            <a:pPr algn="ctr">
              <a:defRPr sz="1250">
                <a:solidFill>
                  <a:srgbClr val="5C646C"/>
                </a:solidFill>
              </a:defRPr>
            </a:pPr>
            <a:r>
              <a:t>Re-enter the interaction</a:t>
            </a:r>
            <a:br/>
            <a:r>
              <a:t>and practice the revised move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828800" y="4617720"/>
            <a:ext cx="850392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DCE0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 b="1">
                <a:solidFill>
                  <a:srgbClr val="18364E"/>
                </a:solidFill>
              </a:defRPr>
            </a:pPr>
            <a:r>
              <a:t>AI makes the loop repeatable: the learner can practice a difficult moment again—without risk to an actual patient.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40080" y="6565392"/>
            <a:ext cx="10881360" cy="27432"/>
          </a:xfrm>
          <a:prstGeom prst="rect">
            <a:avLst/>
          </a:prstGeom>
          <a:solidFill>
            <a:srgbClr val="F27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58368" y="6611112"/>
            <a:ext cx="5029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C646C"/>
                </a:solidFill>
                <a:latin typeface="Aptos"/>
              </a:defRPr>
            </a:pPr>
            <a:r>
              <a:t>Chow et al., 2015 • Nurse et al., 2025 • Rousmaniere, 2025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">
            <a:extLst>
              <a:ext uri="{FF2B5EF4-FFF2-40B4-BE49-F238E27FC236}">
                <a16:creationId xmlns:a16="http://schemas.microsoft.com/office/drawing/2014/main" id="{4E66BE6C-F64F-4572-ADEF-B074BA0BD170}"/>
              </a:ext>
            </a:extLst>
          </p:cNvPr>
          <p:cNvSpPr>
            <a:spLocks noGrp="1"/>
          </p:cNvSpPr>
          <p:nvPr/>
        </p:nvSpPr>
        <p:spPr>
          <a:xfrm>
            <a:off x="857250" y="323850"/>
            <a:ext cx="104775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>
            <a:normAutofit/>
          </a:bodyPr>
          <a:lstStyle/>
          <a:p>
            <a:pPr algn="ctr">
              <a:defRPr sz="2625" b="1">
                <a:solidFill>
                  <a:srgbClr val="102A4C"/>
                </a:solidFill>
                <a:latin typeface="Georgia"/>
                <a:ea typeface="Georgia"/>
                <a:cs typeface="Georgia"/>
              </a:defRPr>
            </a:pPr>
            <a:r>
              <a:rPr sz="2625" b="1">
                <a:solidFill>
                  <a:srgbClr val="102A4C"/>
                </a:solidFill>
                <a:latin typeface="Georgia"/>
                <a:ea typeface="Georgia"/>
                <a:cs typeface="Georgia"/>
              </a:rPr>
              <a:t>AI as a Clinical Training Partner</a:t>
            </a:r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22703E70-C953-4672-AFE2-D378C4C9F220}"/>
              </a:ext>
            </a:extLst>
          </p:cNvPr>
          <p:cNvSpPr>
            <a:spLocks noGrp="1"/>
          </p:cNvSpPr>
          <p:nvPr/>
        </p:nvSpPr>
        <p:spPr>
          <a:xfrm>
            <a:off x="1428750" y="895350"/>
            <a:ext cx="9334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>
            <a:normAutofit/>
          </a:bodyPr>
          <a:lstStyle/>
          <a:p>
            <a:pPr algn="ctr">
              <a:defRPr sz="1650" i="1">
                <a:solidFill>
                  <a:srgbClr val="17656A"/>
                </a:solidFill>
                <a:latin typeface="Aptos"/>
                <a:ea typeface="Aptos"/>
                <a:cs typeface="Aptos"/>
              </a:defRPr>
            </a:pPr>
            <a:r>
              <a:rPr sz="1650" i="1">
                <a:solidFill>
                  <a:srgbClr val="17656A"/>
                </a:solidFill>
                <a:latin typeface="Aptos"/>
                <a:ea typeface="Aptos"/>
                <a:cs typeface="Aptos"/>
              </a:rPr>
              <a:t>Trainers guide the learning. AI creates the practice environment.</a:t>
            </a:r>
          </a:p>
        </p:txBody>
      </p:sp>
      <p:sp>
        <p:nvSpPr>
          <p:cNvPr id="3" name="step-1-panel">
            <a:extLst>
              <a:ext uri="{FF2B5EF4-FFF2-40B4-BE49-F238E27FC236}">
                <a16:creationId xmlns:a16="http://schemas.microsoft.com/office/drawing/2014/main" id="{D52F0894-2707-48C1-B592-333E9E55A884}"/>
              </a:ext>
            </a:extLst>
          </p:cNvPr>
          <p:cNvSpPr>
            <a:spLocks noGrp="1"/>
          </p:cNvSpPr>
          <p:nvPr/>
        </p:nvSpPr>
        <p:spPr>
          <a:xfrm>
            <a:off x="781050" y="1714500"/>
            <a:ext cx="3371850" cy="3143250"/>
          </a:xfrm>
          <a:prstGeom prst="roundRect">
            <a:avLst>
              <a:gd name="adj" fmla="val 4242"/>
            </a:avLst>
          </a:prstGeom>
          <a:solidFill>
            <a:srgbClr val="FFFFFF"/>
          </a:solidFill>
          <a:ln w="11430">
            <a:solidFill>
              <a:srgbClr val="CDD5D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4" name="step-1-number">
            <a:extLst>
              <a:ext uri="{FF2B5EF4-FFF2-40B4-BE49-F238E27FC236}">
                <a16:creationId xmlns:a16="http://schemas.microsoft.com/office/drawing/2014/main" id="{79D65EE3-3BC6-4FD4-A742-855EC0317F33}"/>
              </a:ext>
            </a:extLst>
          </p:cNvPr>
          <p:cNvSpPr>
            <a:spLocks noGrp="1"/>
          </p:cNvSpPr>
          <p:nvPr/>
        </p:nvSpPr>
        <p:spPr>
          <a:xfrm>
            <a:off x="2085975" y="1381125"/>
            <a:ext cx="762000" cy="762000"/>
          </a:xfrm>
          <a:prstGeom prst="ellipse">
            <a:avLst/>
          </a:prstGeom>
          <a:solidFill>
            <a:srgbClr val="17656A"/>
          </a:solidFill>
          <a:ln w="9525">
            <a:solidFill>
              <a:srgbClr val="17656A"/>
            </a:solidFill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25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1</a:t>
            </a:r>
          </a:p>
        </p:txBody>
      </p:sp>
      <p:sp>
        <p:nvSpPr>
          <p:cNvPr id="5" name="step-1-title">
            <a:extLst>
              <a:ext uri="{FF2B5EF4-FFF2-40B4-BE49-F238E27FC236}">
                <a16:creationId xmlns:a16="http://schemas.microsoft.com/office/drawing/2014/main" id="{49551F97-1118-468D-BF1B-C5E2AAAF1729}"/>
              </a:ext>
            </a:extLst>
          </p:cNvPr>
          <p:cNvSpPr>
            <a:spLocks noGrp="1"/>
          </p:cNvSpPr>
          <p:nvPr/>
        </p:nvSpPr>
        <p:spPr>
          <a:xfrm>
            <a:off x="971550" y="2209800"/>
            <a:ext cx="29908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>
            <a:normAutofit/>
          </a:bodyPr>
          <a:lstStyle/>
          <a:p>
            <a:pPr algn="ctr">
              <a:defRPr sz="1425" b="1">
                <a:solidFill>
                  <a:srgbClr val="17656A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7656A"/>
                </a:solidFill>
                <a:latin typeface="Aptos"/>
                <a:ea typeface="Aptos"/>
                <a:cs typeface="Aptos"/>
              </a:rPr>
              <a:t>TRAINERS SET THE DIRECTION</a:t>
            </a:r>
          </a:p>
        </p:txBody>
      </p:sp>
      <p:sp>
        <p:nvSpPr>
          <p:cNvPr id="6" name="step-1-body">
            <a:extLst>
              <a:ext uri="{FF2B5EF4-FFF2-40B4-BE49-F238E27FC236}">
                <a16:creationId xmlns:a16="http://schemas.microsoft.com/office/drawing/2014/main" id="{7CE37B4E-0B6B-4F56-AEA5-7821FF224DB0}"/>
              </a:ext>
            </a:extLst>
          </p:cNvPr>
          <p:cNvSpPr>
            <a:spLocks noGrp="1"/>
          </p:cNvSpPr>
          <p:nvPr/>
        </p:nvSpPr>
        <p:spPr>
          <a:xfrm>
            <a:off x="1009650" y="2914650"/>
            <a:ext cx="2914650" cy="1657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>
            <a:normAutofit/>
          </a:bodyPr>
          <a:lstStyle/>
          <a:p>
            <a:pPr algn="ctr">
              <a:defRPr sz="1650">
                <a:solidFill>
                  <a:srgbClr val="18283C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8283C"/>
                </a:solidFill>
                <a:latin typeface="Aptos"/>
                <a:ea typeface="Aptos"/>
                <a:cs typeface="Aptos"/>
              </a:rPr>
              <a:t>Learning goals</a:t>
            </a:r>
          </a:p>
          <a:p>
            <a:pPr algn="ctr">
              <a:defRPr sz="1650">
                <a:solidFill>
                  <a:srgbClr val="18283C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8283C"/>
                </a:solidFill>
                <a:latin typeface="Aptos"/>
                <a:ea typeface="Aptos"/>
                <a:cs typeface="Aptos"/>
              </a:rPr>
              <a:t>Learner experience level</a:t>
            </a:r>
          </a:p>
          <a:p>
            <a:pPr algn="ctr">
              <a:defRPr sz="1650">
                <a:solidFill>
                  <a:srgbClr val="18283C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8283C"/>
                </a:solidFill>
                <a:latin typeface="Aptos"/>
                <a:ea typeface="Aptos"/>
                <a:cs typeface="Aptos"/>
              </a:rPr>
              <a:t>Clinical setting and complexity</a:t>
            </a:r>
          </a:p>
        </p:txBody>
      </p:sp>
      <p:sp>
        <p:nvSpPr>
          <p:cNvPr id="7" name="step-2-panel">
            <a:extLst>
              <a:ext uri="{FF2B5EF4-FFF2-40B4-BE49-F238E27FC236}">
                <a16:creationId xmlns:a16="http://schemas.microsoft.com/office/drawing/2014/main" id="{A187E639-5EFB-4918-BEB5-D8EDC61EB974}"/>
              </a:ext>
            </a:extLst>
          </p:cNvPr>
          <p:cNvSpPr>
            <a:spLocks noGrp="1"/>
          </p:cNvSpPr>
          <p:nvPr/>
        </p:nvSpPr>
        <p:spPr>
          <a:xfrm>
            <a:off x="4410075" y="1714500"/>
            <a:ext cx="3371850" cy="3143250"/>
          </a:xfrm>
          <a:prstGeom prst="roundRect">
            <a:avLst>
              <a:gd name="adj" fmla="val 4242"/>
            </a:avLst>
          </a:prstGeom>
          <a:solidFill>
            <a:srgbClr val="FFFFFF"/>
          </a:solidFill>
          <a:ln w="11430">
            <a:solidFill>
              <a:srgbClr val="CDD5D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8" name="step-2-number">
            <a:extLst>
              <a:ext uri="{FF2B5EF4-FFF2-40B4-BE49-F238E27FC236}">
                <a16:creationId xmlns:a16="http://schemas.microsoft.com/office/drawing/2014/main" id="{4EE5DC58-8379-41DC-A4E4-7143B2229727}"/>
              </a:ext>
            </a:extLst>
          </p:cNvPr>
          <p:cNvSpPr>
            <a:spLocks noGrp="1"/>
          </p:cNvSpPr>
          <p:nvPr/>
        </p:nvSpPr>
        <p:spPr>
          <a:xfrm>
            <a:off x="5715000" y="1381125"/>
            <a:ext cx="762000" cy="762000"/>
          </a:xfrm>
          <a:prstGeom prst="ellipse">
            <a:avLst/>
          </a:prstGeom>
          <a:solidFill>
            <a:srgbClr val="1F567D"/>
          </a:solidFill>
          <a:ln w="9525">
            <a:solidFill>
              <a:srgbClr val="1F567D"/>
            </a:solidFill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25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2</a:t>
            </a:r>
          </a:p>
        </p:txBody>
      </p:sp>
      <p:sp>
        <p:nvSpPr>
          <p:cNvPr id="9" name="step-2-title">
            <a:extLst>
              <a:ext uri="{FF2B5EF4-FFF2-40B4-BE49-F238E27FC236}">
                <a16:creationId xmlns:a16="http://schemas.microsoft.com/office/drawing/2014/main" id="{0AAC6A4F-4535-4C0C-B8B6-4F4592486DCF}"/>
              </a:ext>
            </a:extLst>
          </p:cNvPr>
          <p:cNvSpPr>
            <a:spLocks noGrp="1"/>
          </p:cNvSpPr>
          <p:nvPr/>
        </p:nvSpPr>
        <p:spPr>
          <a:xfrm>
            <a:off x="4600575" y="2209800"/>
            <a:ext cx="29908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>
            <a:normAutofit/>
          </a:bodyPr>
          <a:lstStyle/>
          <a:p>
            <a:pPr algn="ctr">
              <a:defRPr sz="1425" b="1">
                <a:solidFill>
                  <a:srgbClr val="1F567D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F567D"/>
                </a:solidFill>
                <a:latin typeface="Aptos"/>
                <a:ea typeface="Aptos"/>
                <a:cs typeface="Aptos"/>
              </a:rPr>
              <a:t>AI CREATES THE PRACTICE</a:t>
            </a:r>
          </a:p>
        </p:txBody>
      </p:sp>
      <p:sp>
        <p:nvSpPr>
          <p:cNvPr id="10" name="step-2-body">
            <a:extLst>
              <a:ext uri="{FF2B5EF4-FFF2-40B4-BE49-F238E27FC236}">
                <a16:creationId xmlns:a16="http://schemas.microsoft.com/office/drawing/2014/main" id="{560D48F7-38AA-40FE-AED8-82D0382745DF}"/>
              </a:ext>
            </a:extLst>
          </p:cNvPr>
          <p:cNvSpPr>
            <a:spLocks noGrp="1"/>
          </p:cNvSpPr>
          <p:nvPr/>
        </p:nvSpPr>
        <p:spPr>
          <a:xfrm>
            <a:off x="4638675" y="2914650"/>
            <a:ext cx="2914650" cy="1657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>
            <a:normAutofit/>
          </a:bodyPr>
          <a:lstStyle/>
          <a:p>
            <a:pPr algn="ctr">
              <a:defRPr sz="1650">
                <a:solidFill>
                  <a:srgbClr val="18283C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8283C"/>
                </a:solidFill>
                <a:latin typeface="Aptos"/>
                <a:ea typeface="Aptos"/>
                <a:cs typeface="Aptos"/>
              </a:rPr>
              <a:t>Realistic patient backgrounds</a:t>
            </a:r>
          </a:p>
          <a:p>
            <a:pPr algn="ctr">
              <a:defRPr sz="1650">
                <a:solidFill>
                  <a:srgbClr val="18283C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8283C"/>
                </a:solidFill>
                <a:latin typeface="Aptos"/>
                <a:ea typeface="Aptos"/>
                <a:cs typeface="Aptos"/>
              </a:rPr>
              <a:t>Different clinical presentations</a:t>
            </a:r>
          </a:p>
          <a:p>
            <a:pPr algn="ctr">
              <a:defRPr sz="1650">
                <a:solidFill>
                  <a:srgbClr val="18283C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8283C"/>
                </a:solidFill>
                <a:latin typeface="Aptos"/>
                <a:ea typeface="Aptos"/>
                <a:cs typeface="Aptos"/>
              </a:rPr>
              <a:t>Natural emotions, defenses, and variability</a:t>
            </a:r>
          </a:p>
        </p:txBody>
      </p:sp>
      <p:sp>
        <p:nvSpPr>
          <p:cNvPr id="11" name="step-3-panel">
            <a:extLst>
              <a:ext uri="{FF2B5EF4-FFF2-40B4-BE49-F238E27FC236}">
                <a16:creationId xmlns:a16="http://schemas.microsoft.com/office/drawing/2014/main" id="{591F6822-BDCC-40FE-A7CD-DA77C031BAF3}"/>
              </a:ext>
            </a:extLst>
          </p:cNvPr>
          <p:cNvSpPr>
            <a:spLocks noGrp="1"/>
          </p:cNvSpPr>
          <p:nvPr/>
        </p:nvSpPr>
        <p:spPr>
          <a:xfrm>
            <a:off x="8039100" y="1714500"/>
            <a:ext cx="3371850" cy="3143250"/>
          </a:xfrm>
          <a:prstGeom prst="roundRect">
            <a:avLst>
              <a:gd name="adj" fmla="val 4242"/>
            </a:avLst>
          </a:prstGeom>
          <a:solidFill>
            <a:srgbClr val="FFFFFF"/>
          </a:solidFill>
          <a:ln w="11430">
            <a:solidFill>
              <a:srgbClr val="CDD5D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2" name="step-3-number">
            <a:extLst>
              <a:ext uri="{FF2B5EF4-FFF2-40B4-BE49-F238E27FC236}">
                <a16:creationId xmlns:a16="http://schemas.microsoft.com/office/drawing/2014/main" id="{44ADE4E1-BCAE-4394-86D7-70FF4900143F}"/>
              </a:ext>
            </a:extLst>
          </p:cNvPr>
          <p:cNvSpPr>
            <a:spLocks noGrp="1"/>
          </p:cNvSpPr>
          <p:nvPr/>
        </p:nvSpPr>
        <p:spPr>
          <a:xfrm>
            <a:off x="9344025" y="1381125"/>
            <a:ext cx="762000" cy="762000"/>
          </a:xfrm>
          <a:prstGeom prst="ellipse">
            <a:avLst/>
          </a:prstGeom>
          <a:solidFill>
            <a:srgbClr val="563C61"/>
          </a:solidFill>
          <a:ln w="9525">
            <a:solidFill>
              <a:srgbClr val="563C61"/>
            </a:solidFill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25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3</a:t>
            </a:r>
          </a:p>
        </p:txBody>
      </p:sp>
      <p:sp>
        <p:nvSpPr>
          <p:cNvPr id="13" name="step-3-title">
            <a:extLst>
              <a:ext uri="{FF2B5EF4-FFF2-40B4-BE49-F238E27FC236}">
                <a16:creationId xmlns:a16="http://schemas.microsoft.com/office/drawing/2014/main" id="{2243393A-937B-43EE-91D1-9588D46B19B3}"/>
              </a:ext>
            </a:extLst>
          </p:cNvPr>
          <p:cNvSpPr>
            <a:spLocks noGrp="1"/>
          </p:cNvSpPr>
          <p:nvPr/>
        </p:nvSpPr>
        <p:spPr>
          <a:xfrm>
            <a:off x="8229600" y="2209800"/>
            <a:ext cx="29908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>
            <a:normAutofit/>
          </a:bodyPr>
          <a:lstStyle/>
          <a:p>
            <a:pPr algn="ctr">
              <a:defRPr sz="1425" b="1">
                <a:solidFill>
                  <a:srgbClr val="563C61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563C61"/>
                </a:solidFill>
                <a:latin typeface="Aptos"/>
                <a:ea typeface="Aptos"/>
                <a:cs typeface="Aptos"/>
              </a:rPr>
              <a:t>STUDENTS LEARN THROUGH</a:t>
            </a:r>
          </a:p>
          <a:p>
            <a:pPr algn="ctr">
              <a:defRPr sz="1425" b="1">
                <a:solidFill>
                  <a:srgbClr val="563C61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563C61"/>
                </a:solidFill>
                <a:latin typeface="Aptos"/>
                <a:ea typeface="Aptos"/>
                <a:cs typeface="Aptos"/>
              </a:rPr>
              <a:t>EXPERIENCE</a:t>
            </a:r>
          </a:p>
        </p:txBody>
      </p:sp>
      <p:sp>
        <p:nvSpPr>
          <p:cNvPr id="14" name="step-3-body">
            <a:extLst>
              <a:ext uri="{FF2B5EF4-FFF2-40B4-BE49-F238E27FC236}">
                <a16:creationId xmlns:a16="http://schemas.microsoft.com/office/drawing/2014/main" id="{09B62784-CB21-4369-A46F-0C598CE476EB}"/>
              </a:ext>
            </a:extLst>
          </p:cNvPr>
          <p:cNvSpPr>
            <a:spLocks noGrp="1"/>
          </p:cNvSpPr>
          <p:nvPr/>
        </p:nvSpPr>
        <p:spPr>
          <a:xfrm>
            <a:off x="8267700" y="2914650"/>
            <a:ext cx="2914650" cy="1657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>
            <a:normAutofit/>
          </a:bodyPr>
          <a:lstStyle/>
          <a:p>
            <a:pPr algn="ctr">
              <a:defRPr sz="1650">
                <a:solidFill>
                  <a:srgbClr val="18283C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8283C"/>
                </a:solidFill>
                <a:latin typeface="Aptos"/>
                <a:ea typeface="Aptos"/>
                <a:cs typeface="Aptos"/>
              </a:rPr>
              <a:t>Practice interviewing and therapy skills</a:t>
            </a:r>
          </a:p>
          <a:p>
            <a:pPr algn="ctr">
              <a:defRPr sz="1650">
                <a:solidFill>
                  <a:srgbClr val="18283C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8283C"/>
                </a:solidFill>
                <a:latin typeface="Aptos"/>
                <a:ea typeface="Aptos"/>
                <a:cs typeface="Aptos"/>
              </a:rPr>
              <a:t>Encounter resistance and uncertainty</a:t>
            </a:r>
          </a:p>
          <a:p>
            <a:pPr algn="ctr">
              <a:defRPr sz="1650">
                <a:solidFill>
                  <a:srgbClr val="18283C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8283C"/>
                </a:solidFill>
                <a:latin typeface="Aptos"/>
                <a:ea typeface="Aptos"/>
                <a:cs typeface="Aptos"/>
              </a:rPr>
              <a:t>Pause for supervision and try again</a:t>
            </a:r>
          </a:p>
        </p:txBody>
      </p:sp>
      <p:sp>
        <p:nvSpPr>
          <p:cNvPr id="15" name="takeaway">
            <a:extLst>
              <a:ext uri="{FF2B5EF4-FFF2-40B4-BE49-F238E27FC236}">
                <a16:creationId xmlns:a16="http://schemas.microsoft.com/office/drawing/2014/main" id="{160F1713-E0C6-49AD-BB28-BC807BB40FFC}"/>
              </a:ext>
            </a:extLst>
          </p:cNvPr>
          <p:cNvSpPr>
            <a:spLocks noGrp="1"/>
          </p:cNvSpPr>
          <p:nvPr/>
        </p:nvSpPr>
        <p:spPr>
          <a:xfrm>
            <a:off x="1714500" y="5314950"/>
            <a:ext cx="8763000" cy="933450"/>
          </a:xfrm>
          <a:prstGeom prst="roundRect">
            <a:avLst>
              <a:gd name="adj" fmla="val 12245"/>
            </a:avLst>
          </a:prstGeom>
          <a:solidFill>
            <a:srgbClr val="0F5360"/>
          </a:solidFill>
          <a:ln w="9525">
            <a:solidFill>
              <a:srgbClr val="0F5360"/>
            </a:solidFill>
            <a:prstDash val="solid"/>
          </a:ln>
        </p:spPr>
        <p:txBody>
          <a:bodyPr anchor="ctr">
            <a:normAutofit/>
          </a:bodyPr>
          <a:lstStyle/>
          <a:p>
            <a:pPr algn="ctr"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Trainers provide the clinical judgment. AI creates a responsive practice environment.</a:t>
            </a:r>
          </a:p>
        </p:txBody>
      </p:sp>
    </p:spTree>
    <p:extLst>
      <p:ext uri="{BB962C8B-B14F-4D97-AF65-F5344CB8AC3E}">
        <p14:creationId xmlns:p14="http://schemas.microsoft.com/office/powerpoint/2010/main" val="1779573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84048"/>
            <a:ext cx="1088136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8364E"/>
                </a:solidFill>
                <a:latin typeface="Aptos Display"/>
              </a:defRPr>
            </a:pPr>
            <a:r>
              <a:t>What AI Adds to the Training Environment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960120"/>
            <a:ext cx="8337924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C646C"/>
                </a:solidFill>
                <a:latin typeface="Aptos"/>
              </a:defRPr>
            </a:pPr>
            <a:r>
              <a:rPr sz="1600" dirty="0"/>
              <a:t>Not a replacement for supervision—a new place to practice before and between supervision.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2414016"/>
            <a:ext cx="3246120" cy="3337560"/>
          </a:xfrm>
          <a:prstGeom prst="roundRect">
            <a:avLst/>
          </a:prstGeom>
          <a:solidFill>
            <a:srgbClr val="F6F7F4"/>
          </a:solidFill>
          <a:ln>
            <a:solidFill>
              <a:srgbClr val="DCE0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1051560" y="1874519"/>
            <a:ext cx="1143000" cy="347472"/>
          </a:xfrm>
          <a:prstGeom prst="roundRect">
            <a:avLst/>
          </a:prstGeom>
          <a:solidFill>
            <a:srgbClr val="F27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PRACTICE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1560" y="2395728"/>
            <a:ext cx="1814470" cy="1636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18364E"/>
                </a:solidFill>
              </a:defRPr>
            </a:pPr>
            <a:r>
              <a:t>SIMULATED PATIENT</a:t>
            </a:r>
          </a:p>
          <a:p>
            <a:pPr>
              <a:spcBef>
                <a:spcPts val="1000"/>
              </a:spcBef>
              <a:defRPr sz="1400">
                <a:solidFill>
                  <a:srgbClr val="5C646C"/>
                </a:solidFill>
              </a:defRPr>
            </a:pPr>
            <a:r>
              <a:t>Responds dynamically to the therapist’s interventions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26280" y="2335389"/>
            <a:ext cx="3246120" cy="3337560"/>
          </a:xfrm>
          <a:prstGeom prst="roundRect">
            <a:avLst/>
          </a:prstGeom>
          <a:solidFill>
            <a:srgbClr val="F6F7F4"/>
          </a:solidFill>
          <a:ln>
            <a:solidFill>
              <a:srgbClr val="DCE0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8" name="Rounded Rectangle 7"/>
          <p:cNvSpPr/>
          <p:nvPr/>
        </p:nvSpPr>
        <p:spPr>
          <a:xfrm>
            <a:off x="4846320" y="1874519"/>
            <a:ext cx="1143000" cy="347472"/>
          </a:xfrm>
          <a:prstGeom prst="roundRect">
            <a:avLst/>
          </a:prstGeom>
          <a:solidFill>
            <a:srgbClr val="1F91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FEEDBACK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46320" y="2395728"/>
            <a:ext cx="1909322" cy="1143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18364E"/>
                </a:solidFill>
              </a:defRPr>
            </a:pPr>
            <a:r>
              <a:rPr dirty="0"/>
              <a:t>SKILLS COACH</a:t>
            </a:r>
          </a:p>
          <a:p>
            <a:pPr>
              <a:spcBef>
                <a:spcPts val="1000"/>
              </a:spcBef>
              <a:defRPr sz="1400">
                <a:solidFill>
                  <a:srgbClr val="5C646C"/>
                </a:solidFill>
              </a:defRPr>
            </a:pPr>
            <a:r>
              <a:rPr dirty="0"/>
              <a:t>Offers structured feedback on strengths and next-step targets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430222" y="2318512"/>
            <a:ext cx="3246120" cy="3337560"/>
          </a:xfrm>
          <a:prstGeom prst="roundRect">
            <a:avLst/>
          </a:prstGeom>
          <a:solidFill>
            <a:srgbClr val="F6F7F4"/>
          </a:solidFill>
          <a:ln>
            <a:solidFill>
              <a:srgbClr val="DCE0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1" name="Rounded Rectangle 10"/>
          <p:cNvSpPr/>
          <p:nvPr/>
        </p:nvSpPr>
        <p:spPr>
          <a:xfrm>
            <a:off x="8641080" y="1874519"/>
            <a:ext cx="1143000" cy="347472"/>
          </a:xfrm>
          <a:prstGeom prst="roundRect">
            <a:avLst/>
          </a:prstGeom>
          <a:solidFill>
            <a:srgbClr val="1F91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PERSPECTIVE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41080" y="2395728"/>
            <a:ext cx="1512854" cy="18517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18364E"/>
                </a:solidFill>
              </a:defRPr>
            </a:pPr>
            <a:r>
              <a:rPr dirty="0"/>
              <a:t>MULTIPLE LENSES</a:t>
            </a:r>
          </a:p>
          <a:p>
            <a:pPr>
              <a:spcBef>
                <a:spcPts val="1000"/>
              </a:spcBef>
              <a:defRPr sz="1400">
                <a:solidFill>
                  <a:srgbClr val="5C646C"/>
                </a:solidFill>
              </a:defRPr>
            </a:pPr>
            <a:r>
              <a:rPr dirty="0"/>
              <a:t>Re-examines the same encounter through different psychotherapy frameworks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0080" y="6565392"/>
            <a:ext cx="10881360" cy="27432"/>
          </a:xfrm>
          <a:prstGeom prst="rect">
            <a:avLst/>
          </a:prstGeom>
          <a:solidFill>
            <a:srgbClr val="F27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58368" y="6611112"/>
            <a:ext cx="5029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C646C"/>
                </a:solidFill>
                <a:latin typeface="Aptos"/>
              </a:defRPr>
            </a:pPr>
            <a:r>
              <a:t>AI-Enhanced Psychotherapy Supervision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6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502920"/>
            <a:ext cx="1069848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Aptos Display"/>
              </a:defRPr>
            </a:pPr>
            <a:r>
              <a:t>The Destination Is Still Human Supervision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49808" y="1298448"/>
            <a:ext cx="98755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DCE6EB"/>
                </a:solidFill>
              </a:defRPr>
            </a:pPr>
            <a:r>
              <a:t>AI practice becomes material for reflection together—not an endpoint.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2423160"/>
            <a:ext cx="2331720" cy="21488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64592" rtlCol="0" anchor="ctr"/>
          <a:lstStyle/>
          <a:p>
            <a:pPr algn="ctr">
              <a:defRPr sz="1500" b="1">
                <a:solidFill>
                  <a:srgbClr val="F2702E"/>
                </a:solidFill>
              </a:defRPr>
            </a:pPr>
            <a:r>
              <a:t>AI PRACTICE</a:t>
            </a:r>
          </a:p>
          <a:p>
            <a:pPr algn="ctr">
              <a:spcBef>
                <a:spcPts val="1000"/>
              </a:spcBef>
              <a:defRPr sz="1300">
                <a:solidFill>
                  <a:srgbClr val="18364E"/>
                </a:solidFill>
              </a:defRPr>
            </a:pPr>
            <a:r>
              <a:t>Learner experiments</a:t>
            </a:r>
            <a:br/>
            <a:r>
              <a:t>independently</a:t>
            </a:r>
          </a:p>
        </p:txBody>
      </p:sp>
      <p:sp>
        <p:nvSpPr>
          <p:cNvPr id="5" name="Chevron 4"/>
          <p:cNvSpPr/>
          <p:nvPr/>
        </p:nvSpPr>
        <p:spPr>
          <a:xfrm>
            <a:off x="3035808" y="3154680"/>
            <a:ext cx="347472" cy="594360"/>
          </a:xfrm>
          <a:prstGeom prst="chevron">
            <a:avLst/>
          </a:prstGeom>
          <a:solidFill>
            <a:srgbClr val="1F91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3493008" y="2423160"/>
            <a:ext cx="2331720" cy="21488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64592" rtlCol="0" anchor="ctr"/>
          <a:lstStyle/>
          <a:p>
            <a:pPr algn="ctr">
              <a:defRPr sz="1500" b="1">
                <a:solidFill>
                  <a:srgbClr val="F2702E"/>
                </a:solidFill>
              </a:defRPr>
            </a:pPr>
            <a:r>
              <a:t>BRING IT BACK</a:t>
            </a:r>
          </a:p>
          <a:p>
            <a:pPr algn="ctr">
              <a:spcBef>
                <a:spcPts val="1000"/>
              </a:spcBef>
              <a:defRPr sz="1300">
                <a:solidFill>
                  <a:srgbClr val="18364E"/>
                </a:solidFill>
              </a:defRPr>
            </a:pPr>
            <a:r>
              <a:t>Encounter + feedback</a:t>
            </a:r>
            <a:br/>
            <a:r>
              <a:t>enter the group</a:t>
            </a:r>
          </a:p>
        </p:txBody>
      </p:sp>
      <p:sp>
        <p:nvSpPr>
          <p:cNvPr id="7" name="Chevron 6"/>
          <p:cNvSpPr/>
          <p:nvPr/>
        </p:nvSpPr>
        <p:spPr>
          <a:xfrm>
            <a:off x="5888736" y="3154680"/>
            <a:ext cx="347472" cy="594360"/>
          </a:xfrm>
          <a:prstGeom prst="chevron">
            <a:avLst/>
          </a:prstGeom>
          <a:solidFill>
            <a:srgbClr val="1F91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6345936" y="2423160"/>
            <a:ext cx="2331720" cy="21488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64592" rtlCol="0" anchor="ctr"/>
          <a:lstStyle/>
          <a:p>
            <a:pPr algn="ctr">
              <a:defRPr sz="1500" b="1">
                <a:solidFill>
                  <a:srgbClr val="F2702E"/>
                </a:solidFill>
              </a:defRPr>
            </a:pPr>
            <a:r>
              <a:t>REFLECT TOGETHER</a:t>
            </a:r>
          </a:p>
          <a:p>
            <a:pPr algn="ctr">
              <a:spcBef>
                <a:spcPts val="1000"/>
              </a:spcBef>
              <a:defRPr sz="1300">
                <a:solidFill>
                  <a:srgbClr val="18364E"/>
                </a:solidFill>
              </a:defRPr>
            </a:pPr>
            <a:r>
              <a:t>Trainees and supervisors</a:t>
            </a:r>
            <a:br/>
            <a:r>
              <a:t>question, compare, mentalize</a:t>
            </a:r>
          </a:p>
        </p:txBody>
      </p:sp>
      <p:sp>
        <p:nvSpPr>
          <p:cNvPr id="9" name="Chevron 8"/>
          <p:cNvSpPr/>
          <p:nvPr/>
        </p:nvSpPr>
        <p:spPr>
          <a:xfrm>
            <a:off x="8741664" y="3154680"/>
            <a:ext cx="347472" cy="594360"/>
          </a:xfrm>
          <a:prstGeom prst="chevron">
            <a:avLst/>
          </a:prstGeom>
          <a:solidFill>
            <a:srgbClr val="1F91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9198863" y="2423160"/>
            <a:ext cx="2331720" cy="21488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64592" rtlCol="0" anchor="ctr"/>
          <a:lstStyle/>
          <a:p>
            <a:pPr algn="ctr">
              <a:defRPr sz="1500" b="1">
                <a:solidFill>
                  <a:srgbClr val="F2702E"/>
                </a:solidFill>
              </a:defRPr>
            </a:pPr>
            <a:r>
              <a:t>RETURN TO PRACTICE</a:t>
            </a:r>
          </a:p>
          <a:p>
            <a:pPr algn="ctr">
              <a:spcBef>
                <a:spcPts val="1000"/>
              </a:spcBef>
              <a:defRPr sz="1300">
                <a:solidFill>
                  <a:srgbClr val="18364E"/>
                </a:solidFill>
              </a:defRPr>
            </a:pPr>
            <a:r>
              <a:t>A more specific skill target</a:t>
            </a:r>
            <a:br/>
            <a:r>
              <a:t>for the next attempt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" y="5074920"/>
            <a:ext cx="83143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dirty="0"/>
              <a:t>The question is not “Can AI supervise?”  It is “How can AI help us practice more deliberately—and make human supervision richer?”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4590BF3-4845-FF3F-16C1-0ED381637D7E}"/>
              </a:ext>
            </a:extLst>
          </p:cNvPr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9EDF558-BAA3-2440-1385-A5DEB47A2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0601" y="6321741"/>
            <a:ext cx="958215" cy="4791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0522433-DCAD-2E5E-AD73-69723594B5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5424" y="417315"/>
            <a:ext cx="9041152" cy="570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920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13E01305633544A1B99E2F688C3C33" ma:contentTypeVersion="11" ma:contentTypeDescription="Create a new document." ma:contentTypeScope="" ma:versionID="8d725cd6e70f401b83a66a43e99f60b9">
  <xsd:schema xmlns:xsd="http://www.w3.org/2001/XMLSchema" xmlns:xs="http://www.w3.org/2001/XMLSchema" xmlns:p="http://schemas.microsoft.com/office/2006/metadata/properties" xmlns:ns2="5dcfdcde-03e3-40f9-9835-e6e13862f204" targetNamespace="http://schemas.microsoft.com/office/2006/metadata/properties" ma:root="true" ma:fieldsID="98974800c33cd0872452e0712871bcd5" ns2:_="">
    <xsd:import namespace="5dcfdcde-03e3-40f9-9835-e6e13862f2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cfdcde-03e3-40f9-9835-e6e13862f2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1175de06-682d-4f7c-a92f-cc036add79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dcfdcde-03e3-40f9-9835-e6e13862f20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336CCC5-6F2B-4D66-A1C1-A1B1AE40B4AC}"/>
</file>

<file path=customXml/itemProps2.xml><?xml version="1.0" encoding="utf-8"?>
<ds:datastoreItem xmlns:ds="http://schemas.openxmlformats.org/officeDocument/2006/customXml" ds:itemID="{3A040370-D3B9-4DDE-8297-10D67F366DD5}"/>
</file>

<file path=customXml/itemProps3.xml><?xml version="1.0" encoding="utf-8"?>
<ds:datastoreItem xmlns:ds="http://schemas.openxmlformats.org/officeDocument/2006/customXml" ds:itemID="{CCB4E5D2-3A6A-46D2-B64E-1A6665C7CBD9}"/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433</Words>
  <Application>Microsoft Office PowerPoint</Application>
  <PresentationFormat>Widescreen</PresentationFormat>
  <Paragraphs>69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Georgia</vt:lpstr>
      <vt:lpstr>Office Theme</vt:lpstr>
      <vt:lpstr>AI Enhanced Supervision-Enhanced Psychotherapy Supervision Through Simulation, Feedback, and Deliberate Practice</vt:lpstr>
      <vt:lpstr>Disclosures:</vt:lpstr>
      <vt:lpstr>Objectives:</vt:lpstr>
      <vt:lpstr>The Tennis Lesson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Caroline MacKinnel</dc:creator>
  <cp:lastModifiedBy>Laura Magliola</cp:lastModifiedBy>
  <cp:revision>10</cp:revision>
  <dcterms:created xsi:type="dcterms:W3CDTF">2026-07-21T17:37:41Z</dcterms:created>
  <dcterms:modified xsi:type="dcterms:W3CDTF">2026-09-15T20:20:42Z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0x0101001F13E01305633544A1B99E2F688C3C33</vt:lpwstr>
  </property>
</Properties>
</file>